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36"/>
  </p:notesMasterIdLst>
  <p:handoutMasterIdLst>
    <p:handoutMasterId r:id="rId37"/>
  </p:handoutMasterIdLst>
  <p:sldIdLst>
    <p:sldId id="304" r:id="rId2"/>
    <p:sldId id="325" r:id="rId3"/>
    <p:sldId id="2675" r:id="rId4"/>
    <p:sldId id="326" r:id="rId5"/>
    <p:sldId id="327" r:id="rId6"/>
    <p:sldId id="328" r:id="rId7"/>
    <p:sldId id="379" r:id="rId8"/>
    <p:sldId id="329" r:id="rId9"/>
    <p:sldId id="381" r:id="rId10"/>
    <p:sldId id="349" r:id="rId11"/>
    <p:sldId id="2679" r:id="rId12"/>
    <p:sldId id="382" r:id="rId13"/>
    <p:sldId id="351" r:id="rId14"/>
    <p:sldId id="383" r:id="rId15"/>
    <p:sldId id="353" r:id="rId16"/>
    <p:sldId id="2677" r:id="rId17"/>
    <p:sldId id="385" r:id="rId18"/>
    <p:sldId id="386" r:id="rId19"/>
    <p:sldId id="388" r:id="rId20"/>
    <p:sldId id="389" r:id="rId21"/>
    <p:sldId id="2673" r:id="rId22"/>
    <p:sldId id="390" r:id="rId23"/>
    <p:sldId id="1591" r:id="rId24"/>
    <p:sldId id="2678" r:id="rId25"/>
    <p:sldId id="330" r:id="rId26"/>
    <p:sldId id="368" r:id="rId27"/>
    <p:sldId id="331" r:id="rId28"/>
    <p:sldId id="369" r:id="rId29"/>
    <p:sldId id="332" r:id="rId30"/>
    <p:sldId id="376" r:id="rId31"/>
    <p:sldId id="380" r:id="rId32"/>
    <p:sldId id="2674" r:id="rId33"/>
    <p:sldId id="2676" r:id="rId34"/>
    <p:sldId id="333" r:id="rId35"/>
  </p:sldIdLst>
  <p:sldSz cx="12192000" cy="6858000"/>
  <p:notesSz cx="6858000" cy="9144000"/>
  <p:embeddedFontLst>
    <p:embeddedFont>
      <p:font typeface="Amazon Ember" panose="020B0603020204020204" pitchFamily="34" charset="0"/>
      <p:regular r:id="rId38"/>
      <p:bold r:id="rId39"/>
      <p:italic r:id="rId40"/>
      <p:boldItalic r:id="rId41"/>
    </p:embeddedFont>
    <p:embeddedFont>
      <p:font typeface="Amazon Ember Display" panose="020B0604020202020204" charset="0"/>
      <p:regular r:id="rId42"/>
      <p:bold r:id="rId43"/>
      <p:italic r:id="rId44"/>
      <p:boldItalic r:id="rId45"/>
    </p:embeddedFont>
    <p:embeddedFont>
      <p:font typeface="Amazon Ember Heavy" panose="020B0803020204020204" pitchFamily="34" charset="0"/>
      <p:bold r:id="rId46"/>
      <p:italic r:id="rId47"/>
      <p:boldItalic r:id="rId48"/>
    </p:embeddedFont>
    <p:embeddedFont>
      <p:font typeface="Amazon Ember Mono" panose="020B0604020202020204" charset="0"/>
      <p:regular r:id="rId49"/>
      <p:bold r:id="rId50"/>
    </p:embeddedFont>
    <p:embeddedFont>
      <p:font typeface="Lucida Console" panose="020B0609040504020204" pitchFamily="49"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6215" autoAdjust="0"/>
  </p:normalViewPr>
  <p:slideViewPr>
    <p:cSldViewPr snapToGrid="0">
      <p:cViewPr varScale="1">
        <p:scale>
          <a:sx n="161" d="100"/>
          <a:sy n="161" d="100"/>
        </p:scale>
        <p:origin x="308" y="100"/>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latin typeface="Amazon Ember" panose="020B0603020204020204" pitchFamily="34" charset="0"/>
              </a:rPr>
              <a:t>AWS has supported .NET and PowerShell for many years and makes available a collection of free tools and IDE integrations that you can use to develop, deploy, and manage your applications and their resources in the cloud.</a:t>
            </a:r>
          </a:p>
          <a:p>
            <a:endParaRPr lang="en-US" dirty="0">
              <a:latin typeface="Amazon Ember" panose="020B0603020204020204" pitchFamily="34" charset="0"/>
            </a:endParaRPr>
          </a:p>
          <a:p>
            <a:r>
              <a:rPr lang="en-US" dirty="0">
                <a:latin typeface="Amazon Ember" panose="020B0603020204020204" pitchFamily="34" charset="0"/>
              </a:rPr>
              <a:t>Integrations with Visual Studio, Visual Studio Code, and JetBrains Rider make working with AWS services from within IDE environments easy and convenient.</a:t>
            </a:r>
          </a:p>
          <a:p>
            <a:endParaRPr lang="en-US" dirty="0">
              <a:latin typeface="Amazon Ember" panose="020B0603020204020204" pitchFamily="34" charset="0"/>
            </a:endParaRPr>
          </a:p>
          <a:p>
            <a:r>
              <a:rPr lang="en-US" dirty="0">
                <a:latin typeface="Amazon Ember" panose="020B0603020204020204" pitchFamily="34" charset="0"/>
              </a:rPr>
              <a:t>To integrate calls to AWS services from within your applications, use the AWS SDK for .NET.</a:t>
            </a:r>
          </a:p>
          <a:p>
            <a:endParaRPr lang="en-US" dirty="0">
              <a:latin typeface="Amazon Ember" panose="020B0603020204020204" pitchFamily="34" charset="0"/>
            </a:endParaRPr>
          </a:p>
          <a:p>
            <a:r>
              <a:rPr lang="en-US" dirty="0">
                <a:latin typeface="Amazon Ember" panose="020B0603020204020204" pitchFamily="34" charset="0"/>
              </a:rPr>
              <a:t>The SDK makes calling an AWS service API as simple as calling a method on an object.</a:t>
            </a:r>
          </a:p>
          <a:p>
            <a:endParaRPr lang="en-US" dirty="0">
              <a:latin typeface="Amazon Ember" panose="020B0603020204020204" pitchFamily="34" charset="0"/>
            </a:endParaRPr>
          </a:p>
          <a:p>
            <a:r>
              <a:rPr lang="en-US" dirty="0">
                <a:latin typeface="Amazon Ember" panose="020B0603020204020204" pitchFamily="34" charset="0"/>
              </a:rPr>
              <a:t>For defining cloud infrastructure and resources for your applications, there’s also the AWS Cloud Development Kit or CDK.</a:t>
            </a:r>
          </a:p>
          <a:p>
            <a:endParaRPr lang="en-US" dirty="0">
              <a:latin typeface="Amazon Ember" panose="020B0603020204020204" pitchFamily="34" charset="0"/>
            </a:endParaRPr>
          </a:p>
          <a:p>
            <a:r>
              <a:rPr lang="en-US" dirty="0">
                <a:latin typeface="Amazon Ember" panose="020B0603020204020204" pitchFamily="34" charset="0"/>
              </a:rPr>
              <a:t>With the CDK, you define your resources in the programming languages you use every day, for example C#, instead of using a declarative templating language such as YAML or JSON.</a:t>
            </a:r>
          </a:p>
          <a:p>
            <a:endParaRPr lang="en-US" dirty="0">
              <a:latin typeface="Amazon Ember" panose="020B0603020204020204" pitchFamily="34" charset="0"/>
            </a:endParaRPr>
          </a:p>
          <a:p>
            <a:r>
              <a:rPr lang="en-US" dirty="0">
                <a:latin typeface="Amazon Ember" panose="020B0603020204020204" pitchFamily="34" charset="0"/>
              </a:rPr>
              <a:t>A rich collection of PowerShell modules wrapping AWS services is available for command line and scripting users, and you can also use .NET and PowerShell to write your serverless functions and applications for use with AWS Lambda.</a:t>
            </a:r>
          </a:p>
          <a:p>
            <a:endParaRPr lang="en-US" dirty="0">
              <a:latin typeface="Amazon Ember" panose="020B0603020204020204" pitchFamily="34" charset="0"/>
            </a:endParaRPr>
          </a:p>
          <a:p>
            <a:r>
              <a:rPr lang="en-US" dirty="0">
                <a:latin typeface="Amazon Ember" panose="020B0603020204020204" pitchFamily="34" charset="0"/>
              </a:rPr>
              <a:t>For .NET Core, and .NET 5 or higher, tooling packages are available that integrate with the dotnet command line interface.</a:t>
            </a:r>
          </a:p>
          <a:p>
            <a:endParaRPr lang="en-US" dirty="0">
              <a:latin typeface="Amazon Ember" panose="020B0603020204020204" pitchFamily="34" charset="0"/>
            </a:endParaRPr>
          </a:p>
          <a:p>
            <a:r>
              <a:rPr lang="en-US" dirty="0">
                <a:latin typeface="Amazon Ember" panose="020B0603020204020204" pitchFamily="34" charset="0"/>
              </a:rPr>
              <a:t>The AWS Command Line Interface, or AWS CLI and the AWS Serverless Application Model, or SAM, CLI can also be used with .NET.</a:t>
            </a:r>
          </a:p>
          <a:p>
            <a:endParaRPr lang="en-US" dirty="0">
              <a:latin typeface="Amazon Ember" panose="020B0603020204020204" pitchFamily="34" charset="0"/>
            </a:endParaRPr>
          </a:p>
          <a:p>
            <a:r>
              <a:rPr lang="en-US" dirty="0">
                <a:latin typeface="Amazon Ember" panose="020B0603020204020204" pitchFamily="34" charset="0"/>
              </a:rPr>
              <a:t>Today, many organizations and developers make use of continuous integration and deployment and AWS offers a suite of services you can use for build and deployment, and pipeline orchestration.</a:t>
            </a:r>
          </a:p>
          <a:p>
            <a:endParaRPr lang="en-US" dirty="0">
              <a:latin typeface="Amazon Ember" panose="020B0603020204020204" pitchFamily="34" charset="0"/>
            </a:endParaRPr>
          </a:p>
          <a:p>
            <a:r>
              <a:rPr lang="en-US" dirty="0">
                <a:latin typeface="Amazon Ember" panose="020B0603020204020204" pitchFamily="34" charset="0"/>
              </a:rPr>
              <a:t>There’s also an integration for users with established CI/CD pipelines in Azure DevOps looking to bridge that last mile to AWS.</a:t>
            </a:r>
          </a:p>
          <a:p>
            <a:endParaRPr lang="en-US" dirty="0">
              <a:latin typeface="Amazon Ember" panose="020B0603020204020204" pitchFamily="34" charset="0"/>
            </a:endParaRPr>
          </a:p>
          <a:p>
            <a:r>
              <a:rPr lang="en-US" dirty="0">
                <a:latin typeface="Amazon Ember" panose="020B0603020204020204" pitchFamily="34" charset="0"/>
              </a:rPr>
              <a:t>You’ll also find free tools that can assist with application migration and modernization.</a:t>
            </a:r>
          </a:p>
          <a:p>
            <a:endParaRPr lang="en-US" dirty="0">
              <a:latin typeface="Amazon Ember" panose="020B0603020204020204" pitchFamily="34" charset="0"/>
            </a:endParaRPr>
          </a:p>
          <a:p>
            <a:r>
              <a:rPr lang="en-US" dirty="0">
                <a:latin typeface="Amazon Ember" panose="020B0603020204020204" pitchFamily="34" charset="0"/>
              </a:rPr>
              <a:t>App2Container encapsulates your legacy application into a container, complete with the application dependencies.</a:t>
            </a:r>
          </a:p>
          <a:p>
            <a:endParaRPr lang="en-US" dirty="0">
              <a:latin typeface="Amazon Ember" panose="020B0603020204020204" pitchFamily="34" charset="0"/>
            </a:endParaRPr>
          </a:p>
          <a:p>
            <a:r>
              <a:rPr lang="en-US" dirty="0">
                <a:latin typeface="Amazon Ember" panose="020B0603020204020204" pitchFamily="34" charset="0"/>
              </a:rPr>
              <a:t>The Porting Assistant for .NET can help you port your .NET Framework applications to .NET Core and .NET 5.</a:t>
            </a:r>
          </a:p>
          <a:p>
            <a:endParaRPr lang="en-US" dirty="0">
              <a:latin typeface="Amazon Ember" panose="020B0603020204020204" pitchFamily="34" charset="0"/>
            </a:endParaRPr>
          </a:p>
          <a:p>
            <a:r>
              <a:rPr lang="en-US" dirty="0">
                <a:latin typeface="Amazon Ember" panose="020B0603020204020204" pitchFamily="34" charset="0"/>
              </a:rPr>
              <a:t>And finally, the Microservice Extractor for .NET helps with refactoring your monolithic MVC applications to a microservices architecture for better scale, more resiliency, and faster development.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157199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panose="020B0603020204020204" pitchFamily="34" charset="0"/>
                <a:ea typeface="+mn-ea"/>
                <a:cs typeface="+mn-cs"/>
              </a:rPr>
              <a:t>App2Container enables you to containerize existing applications and migrate them to Amazon Elastic Container Service and Amazon Elastic Kubernetes Service, complete with all the needed dependencies and network configuration.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1506531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For those of you with .NET Framework applications, the Porting Assistant for .NET is a free graphical tool that analyzes your application to determine its compatibility with .NET Core or higher.</a:t>
            </a:r>
          </a:p>
          <a:p>
            <a:endParaRPr lang="en-US" dirty="0"/>
          </a:p>
          <a:p>
            <a:r>
              <a:rPr lang="en-US" dirty="0"/>
              <a:t>Going beyond a compatibility report, the Porting Assistant can also automatically port your project files, and update NuGet package dependencies for you, including suggesting compatible replacements.</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It offers a real helping hand to when modernizing your applications from .NET Framework onto .NET Core, and .NET 5 or higher.</a:t>
            </a:r>
          </a:p>
          <a:p>
            <a:endParaRPr lang="en-US" dirty="0"/>
          </a:p>
          <a:p>
            <a:r>
              <a:rPr lang="en-US" dirty="0"/>
              <a:t>The Porting Assistant is available as a standalone application or as an extension for Visual Studio, available on the Visual Studio marketplace.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67922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The Microservice Extractor for .NET is a free tool that helps simplify and automate parts of the process involved in refactoring ASP.NET monolithic applications into independent services. </a:t>
            </a:r>
          </a:p>
          <a:p>
            <a:endParaRPr lang="en-US" dirty="0"/>
          </a:p>
          <a:p>
            <a:r>
              <a:rPr lang="en-US" dirty="0"/>
              <a:t>Once extracted, those services can be independently scaled when they’re deployed to the cloud.</a:t>
            </a:r>
          </a:p>
          <a:p>
            <a:endParaRPr lang="en-US" dirty="0"/>
          </a:p>
          <a:p>
            <a:r>
              <a:rPr lang="en-US" dirty="0"/>
              <a:t>Development teams working on the services are then also able to develop and deploy with increased agility and flexibility.</a:t>
            </a:r>
          </a:p>
          <a:p>
            <a:endParaRPr lang="en-US" dirty="0"/>
          </a:p>
          <a:p>
            <a:r>
              <a:rPr lang="en-US" dirty="0"/>
              <a:t>The tool analyzes source code and runtime metrics to create a visual representation of your application and its dependencies, and assists in code refactoring and extraction of the codebase into separate projects.</a:t>
            </a:r>
          </a:p>
          <a:p>
            <a:endParaRPr lang="en-US" dirty="0"/>
          </a:p>
          <a:p>
            <a:r>
              <a:rPr lang="en-US" dirty="0"/>
              <a:t>It also updates the original monolithic codebase for you, to make calls to the extracted microservice.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39250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000" b="0" i="0" kern="1200" dirty="0">
                <a:solidFill>
                  <a:schemeClr val="tx1"/>
                </a:solidFill>
                <a:effectLst/>
                <a:latin typeface="Amazon Ember Regular" charset="0"/>
                <a:ea typeface="+mn-ea"/>
                <a:cs typeface="+mn-cs"/>
              </a:rPr>
              <a:t>1/ For all different kinds of workloads, we offer different capabilities, processors, platforms, instances, and more.</a:t>
            </a:r>
          </a:p>
          <a:p>
            <a:r>
              <a:rPr lang="en-US" sz="2000" b="0" i="0" kern="1200" dirty="0">
                <a:solidFill>
                  <a:schemeClr val="tx1"/>
                </a:solidFill>
                <a:effectLst/>
                <a:latin typeface="Amazon Ember Regular" charset="0"/>
                <a:ea typeface="+mn-ea"/>
                <a:cs typeface="+mn-cs"/>
              </a:rPr>
              <a:t> </a:t>
            </a:r>
          </a:p>
          <a:p>
            <a:r>
              <a:rPr lang="en-US" sz="2000" b="0" i="0" kern="1200" dirty="0">
                <a:solidFill>
                  <a:schemeClr val="tx1"/>
                </a:solidFill>
                <a:effectLst/>
                <a:latin typeface="Amazon Ember Regular" charset="0"/>
                <a:ea typeface="+mn-ea"/>
                <a:cs typeface="+mn-cs"/>
              </a:rPr>
              <a:t>2/ All these options create the power of choice for our customers to select the best instances for their business needs.</a:t>
            </a:r>
            <a:r>
              <a:rPr lang="en-US" sz="2000" dirty="0">
                <a:effectLst/>
              </a:rPr>
              <a:t> </a:t>
            </a:r>
            <a:endParaRPr lang="en-US" sz="2000" baseline="0" dirty="0">
              <a:cs typeface="Amazon Ember" panose="020B0603020204020204" pitchFamily="34" charset="0"/>
            </a:endParaRPr>
          </a:p>
          <a:p>
            <a:endParaRPr lang="fr-FR" dirty="0"/>
          </a:p>
          <a:p>
            <a:r>
              <a:rPr lang="fr-FR" sz="1920" b="0" i="0" kern="1200" dirty="0">
                <a:solidFill>
                  <a:schemeClr val="tx1"/>
                </a:solidFill>
                <a:effectLst/>
                <a:latin typeface="Amazon Ember Regular" charset="0"/>
                <a:ea typeface="+mn-ea"/>
                <a:cs typeface="+mn-cs"/>
              </a:rPr>
              <a:t>Amazon EC2: les instances démarrent vite et ça incite vraiment à faire du </a:t>
            </a:r>
            <a:r>
              <a:rPr lang="fr-FR" sz="1920" b="0" i="0" kern="1200" dirty="0" err="1">
                <a:solidFill>
                  <a:schemeClr val="tx1"/>
                </a:solidFill>
                <a:effectLst/>
                <a:latin typeface="Amazon Ember Regular" charset="0"/>
                <a:ea typeface="+mn-ea"/>
                <a:cs typeface="+mn-cs"/>
              </a:rPr>
              <a:t>try</a:t>
            </a:r>
            <a:r>
              <a:rPr lang="fr-FR" sz="1920" b="0" i="0" kern="1200" dirty="0">
                <a:solidFill>
                  <a:schemeClr val="tx1"/>
                </a:solidFill>
                <a:effectLst/>
                <a:latin typeface="Amazon Ember Regular" charset="0"/>
                <a:ea typeface="+mn-ea"/>
                <a:cs typeface="+mn-cs"/>
              </a:rPr>
              <a:t> &amp; </a:t>
            </a:r>
            <a:r>
              <a:rPr lang="fr-FR" sz="1920" b="0" i="0" kern="1200" dirty="0" err="1">
                <a:solidFill>
                  <a:schemeClr val="tx1"/>
                </a:solidFill>
                <a:effectLst/>
                <a:latin typeface="Amazon Ember Regular" charset="0"/>
                <a:ea typeface="+mn-ea"/>
                <a:cs typeface="+mn-cs"/>
              </a:rPr>
              <a:t>delete</a:t>
            </a:r>
            <a:endParaRPr lang="fr-FR"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10428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000" b="0" i="0" kern="1200" dirty="0">
                <a:solidFill>
                  <a:schemeClr val="tx1"/>
                </a:solidFill>
                <a:effectLst/>
                <a:latin typeface="Amazon Ember Regular" charset="0"/>
                <a:ea typeface="+mn-ea"/>
                <a:cs typeface="+mn-cs"/>
              </a:rPr>
              <a:t>1/ For all different kinds of workloads, we offer different capabilities, processors, platforms, instances, and more.</a:t>
            </a:r>
          </a:p>
          <a:p>
            <a:r>
              <a:rPr lang="en-US" sz="2000" b="0" i="0" kern="1200" dirty="0">
                <a:solidFill>
                  <a:schemeClr val="tx1"/>
                </a:solidFill>
                <a:effectLst/>
                <a:latin typeface="Amazon Ember Regular" charset="0"/>
                <a:ea typeface="+mn-ea"/>
                <a:cs typeface="+mn-cs"/>
              </a:rPr>
              <a:t> </a:t>
            </a:r>
          </a:p>
          <a:p>
            <a:r>
              <a:rPr lang="en-US" sz="2000" b="0" i="0" kern="1200" dirty="0">
                <a:solidFill>
                  <a:schemeClr val="tx1"/>
                </a:solidFill>
                <a:effectLst/>
                <a:latin typeface="Amazon Ember Regular" charset="0"/>
                <a:ea typeface="+mn-ea"/>
                <a:cs typeface="+mn-cs"/>
              </a:rPr>
              <a:t>2/ All these options create the power of choice for our customers to select the best instances for their business needs.</a:t>
            </a:r>
            <a:r>
              <a:rPr lang="en-US" sz="2000" dirty="0">
                <a:effectLst/>
              </a:rPr>
              <a:t> </a:t>
            </a:r>
            <a:endParaRPr lang="en-US" sz="2000" baseline="0" dirty="0">
              <a:cs typeface="Amazon Ember" panose="020B0603020204020204" pitchFamily="34" charset="0"/>
            </a:endParaRPr>
          </a:p>
          <a:p>
            <a:endParaRPr lang="fr-FR" dirty="0"/>
          </a:p>
          <a:p>
            <a:r>
              <a:rPr lang="fr-FR" sz="1920" b="0" i="0" kern="1200" dirty="0">
                <a:solidFill>
                  <a:schemeClr val="tx1"/>
                </a:solidFill>
                <a:effectLst/>
                <a:latin typeface="Amazon Ember Regular" charset="0"/>
                <a:ea typeface="+mn-ea"/>
                <a:cs typeface="+mn-cs"/>
              </a:rPr>
              <a:t>Amazon EC2: les instances démarrent vite et ça incite vraiment à faire du </a:t>
            </a:r>
            <a:r>
              <a:rPr lang="fr-FR" sz="1920" b="0" i="0" kern="1200" dirty="0" err="1">
                <a:solidFill>
                  <a:schemeClr val="tx1"/>
                </a:solidFill>
                <a:effectLst/>
                <a:latin typeface="Amazon Ember Regular" charset="0"/>
                <a:ea typeface="+mn-ea"/>
                <a:cs typeface="+mn-cs"/>
              </a:rPr>
              <a:t>try</a:t>
            </a:r>
            <a:r>
              <a:rPr lang="fr-FR" sz="1920" b="0" i="0" kern="1200" dirty="0">
                <a:solidFill>
                  <a:schemeClr val="tx1"/>
                </a:solidFill>
                <a:effectLst/>
                <a:latin typeface="Amazon Ember Regular" charset="0"/>
                <a:ea typeface="+mn-ea"/>
                <a:cs typeface="+mn-cs"/>
              </a:rPr>
              <a:t> &amp; </a:t>
            </a:r>
            <a:r>
              <a:rPr lang="fr-FR" sz="1920" b="0" i="0" kern="1200" dirty="0" err="1">
                <a:solidFill>
                  <a:schemeClr val="tx1"/>
                </a:solidFill>
                <a:effectLst/>
                <a:latin typeface="Amazon Ember Regular" charset="0"/>
                <a:ea typeface="+mn-ea"/>
                <a:cs typeface="+mn-cs"/>
              </a:rPr>
              <a:t>delete</a:t>
            </a:r>
            <a:endParaRPr lang="fr-FR"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4151094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fr-FR" dirty="0" err="1"/>
              <a:t>We</a:t>
            </a:r>
            <a:r>
              <a:rPr lang="fr-FR" dirty="0"/>
              <a:t> all </a:t>
            </a:r>
            <a:r>
              <a:rPr lang="fr-FR" dirty="0" err="1"/>
              <a:t>want</a:t>
            </a:r>
            <a:r>
              <a:rPr lang="fr-FR" dirty="0"/>
              <a:t> </a:t>
            </a:r>
            <a:r>
              <a:rPr lang="fr-FR" dirty="0" err="1"/>
              <a:t>that</a:t>
            </a:r>
            <a:r>
              <a:rPr lang="fr-FR" dirty="0"/>
              <a:t> </a:t>
            </a:r>
            <a:r>
              <a:rPr lang="fr-FR" dirty="0" err="1"/>
              <a:t>our</a:t>
            </a:r>
            <a:r>
              <a:rPr lang="fr-FR" dirty="0"/>
              <a:t> web applications are </a:t>
            </a:r>
            <a:r>
              <a:rPr lang="fr-FR" dirty="0" err="1"/>
              <a:t>highly</a:t>
            </a:r>
            <a:r>
              <a:rPr lang="fr-FR" dirty="0"/>
              <a:t> </a:t>
            </a:r>
            <a:r>
              <a:rPr lang="fr-FR" dirty="0" err="1"/>
              <a:t>available</a:t>
            </a:r>
            <a:r>
              <a:rPr lang="fr-FR" dirty="0"/>
              <a:t> and </a:t>
            </a:r>
            <a:r>
              <a:rPr lang="fr-FR" dirty="0" err="1"/>
              <a:t>scalable</a:t>
            </a:r>
            <a:r>
              <a:rPr lang="fr-FR" dirty="0"/>
              <a:t>.</a:t>
            </a:r>
          </a:p>
          <a:p>
            <a:endParaRPr lang="fr-FR" dirty="0"/>
          </a:p>
          <a:p>
            <a:r>
              <a:rPr lang="fr-FR" dirty="0"/>
              <a:t>OK,</a:t>
            </a:r>
            <a:r>
              <a:rPr lang="fr-FR" baseline="0" dirty="0"/>
              <a:t> </a:t>
            </a:r>
            <a:r>
              <a:rPr lang="fr-FR" baseline="0" dirty="0" err="1"/>
              <a:t>what</a:t>
            </a:r>
            <a:r>
              <a:rPr lang="fr-FR" baseline="0" dirty="0"/>
              <a:t> </a:t>
            </a:r>
            <a:r>
              <a:rPr lang="fr-FR" baseline="0" dirty="0" err="1"/>
              <a:t>we</a:t>
            </a:r>
            <a:r>
              <a:rPr lang="fr-FR" baseline="0" dirty="0"/>
              <a:t> have to do to </a:t>
            </a:r>
            <a:r>
              <a:rPr lang="fr-FR" baseline="0" dirty="0" err="1"/>
              <a:t>achieve</a:t>
            </a:r>
            <a:r>
              <a:rPr lang="fr-FR" baseline="0" dirty="0"/>
              <a:t> </a:t>
            </a:r>
            <a:r>
              <a:rPr lang="fr-FR" baseline="0" dirty="0" err="1"/>
              <a:t>this</a:t>
            </a:r>
            <a:r>
              <a:rPr lang="fr-FR" baseline="0" dirty="0"/>
              <a:t> goal:</a:t>
            </a:r>
          </a:p>
          <a:p>
            <a:pPr marL="457200" indent="-457200">
              <a:buAutoNum type="arabicPeriod"/>
            </a:pPr>
            <a:r>
              <a:rPr lang="fr-FR" baseline="0" dirty="0" err="1"/>
              <a:t>Add</a:t>
            </a:r>
            <a:r>
              <a:rPr lang="fr-FR" baseline="0" dirty="0"/>
              <a:t> an application </a:t>
            </a:r>
            <a:r>
              <a:rPr lang="fr-FR" baseline="0" dirty="0" err="1"/>
              <a:t>load</a:t>
            </a:r>
            <a:r>
              <a:rPr lang="fr-FR" baseline="0" dirty="0"/>
              <a:t> balancer</a:t>
            </a:r>
          </a:p>
          <a:p>
            <a:pPr marL="457200" indent="-457200">
              <a:buAutoNum type="arabicPeriod"/>
            </a:pPr>
            <a:r>
              <a:rPr lang="fr-FR" baseline="0" dirty="0"/>
              <a:t>That routes the </a:t>
            </a:r>
            <a:r>
              <a:rPr lang="fr-FR" baseline="0" dirty="0" err="1"/>
              <a:t>request</a:t>
            </a:r>
            <a:r>
              <a:rPr lang="fr-FR" baseline="0" dirty="0"/>
              <a:t> to web server instances in at least 2 </a:t>
            </a:r>
            <a:r>
              <a:rPr lang="fr-FR" baseline="0" dirty="0" err="1"/>
              <a:t>Availability</a:t>
            </a:r>
            <a:r>
              <a:rPr lang="fr-FR" baseline="0" dirty="0"/>
              <a:t> Zones (2 </a:t>
            </a:r>
            <a:r>
              <a:rPr lang="fr-FR" baseline="0" dirty="0" err="1"/>
              <a:t>independent</a:t>
            </a:r>
            <a:r>
              <a:rPr lang="fr-FR" baseline="0" dirty="0"/>
              <a:t> </a:t>
            </a:r>
            <a:r>
              <a:rPr lang="fr-FR" baseline="0" dirty="0" err="1"/>
              <a:t>datacenters</a:t>
            </a:r>
            <a:r>
              <a:rPr lang="fr-FR" baseline="0" dirty="0"/>
              <a:t> in the </a:t>
            </a:r>
            <a:r>
              <a:rPr lang="fr-FR" baseline="0" dirty="0" err="1"/>
              <a:t>same</a:t>
            </a:r>
            <a:r>
              <a:rPr lang="fr-FR" baseline="0" dirty="0"/>
              <a:t> </a:t>
            </a:r>
            <a:r>
              <a:rPr lang="fr-FR" baseline="0" dirty="0" err="1"/>
              <a:t>region</a:t>
            </a:r>
            <a:r>
              <a:rPr lang="fr-FR" baseline="0" dirty="0"/>
              <a:t>)</a:t>
            </a:r>
          </a:p>
          <a:p>
            <a:pPr marL="457200" indent="-457200">
              <a:buAutoNum type="arabicPeriod"/>
            </a:pPr>
            <a:r>
              <a:rPr lang="fr-FR" dirty="0" err="1"/>
              <a:t>Add</a:t>
            </a:r>
            <a:r>
              <a:rPr lang="fr-FR" dirty="0"/>
              <a:t> an auto </a:t>
            </a:r>
            <a:r>
              <a:rPr lang="fr-FR" dirty="0" err="1"/>
              <a:t>scaling</a:t>
            </a:r>
            <a:r>
              <a:rPr lang="fr-FR" dirty="0"/>
              <a:t> group to manage the addition or retirement of web server instances </a:t>
            </a:r>
          </a:p>
          <a:p>
            <a:pPr marL="457200" indent="-457200">
              <a:buAutoNum type="arabicPeriod"/>
            </a:pPr>
            <a:endParaRPr lang="fr-FR" dirty="0"/>
          </a:p>
          <a:p>
            <a:pPr marL="0" indent="0">
              <a:buNone/>
            </a:pPr>
            <a:r>
              <a:rPr lang="fr-FR" dirty="0" err="1"/>
              <a:t>That’s</a:t>
            </a:r>
            <a:r>
              <a:rPr lang="fr-FR" dirty="0"/>
              <a:t> a lot of AWS </a:t>
            </a:r>
            <a:r>
              <a:rPr lang="fr-FR" dirty="0" err="1"/>
              <a:t>resources</a:t>
            </a:r>
            <a:r>
              <a:rPr lang="fr-FR" dirty="0"/>
              <a:t> to manage.</a:t>
            </a:r>
            <a:r>
              <a:rPr lang="fr-FR" baseline="0" dirty="0"/>
              <a:t> This </a:t>
            </a:r>
            <a:r>
              <a:rPr lang="fr-FR" baseline="0" dirty="0" err="1"/>
              <a:t>is</a:t>
            </a:r>
            <a:r>
              <a:rPr lang="fr-FR" baseline="0" dirty="0"/>
              <a:t> </a:t>
            </a:r>
            <a:r>
              <a:rPr lang="fr-FR" baseline="0" dirty="0" err="1"/>
              <a:t>where</a:t>
            </a:r>
            <a:r>
              <a:rPr lang="fr-FR" baseline="0" dirty="0"/>
              <a:t> </a:t>
            </a:r>
            <a:r>
              <a:rPr lang="fr-FR" baseline="0" dirty="0" err="1"/>
              <a:t>Elastic</a:t>
            </a:r>
            <a:r>
              <a:rPr lang="fr-FR" baseline="0" dirty="0"/>
              <a:t> </a:t>
            </a:r>
            <a:r>
              <a:rPr lang="fr-FR" baseline="0" dirty="0" err="1"/>
              <a:t>Beanstalk</a:t>
            </a:r>
            <a:r>
              <a:rPr lang="fr-FR" baseline="0" dirty="0"/>
              <a:t> </a:t>
            </a:r>
            <a:r>
              <a:rPr lang="fr-FR" baseline="0" dirty="0" err="1"/>
              <a:t>brings</a:t>
            </a:r>
            <a:r>
              <a:rPr lang="fr-FR" baseline="0" dirty="0"/>
              <a:t> </a:t>
            </a:r>
            <a:r>
              <a:rPr lang="fr-FR" baseline="0" dirty="0" err="1"/>
              <a:t>its</a:t>
            </a:r>
            <a:r>
              <a:rPr lang="fr-FR" baseline="0" dirty="0"/>
              <a:t> value: </a:t>
            </a:r>
            <a:r>
              <a:rPr lang="fr-FR" baseline="0" dirty="0" err="1"/>
              <a:t>it</a:t>
            </a:r>
            <a:r>
              <a:rPr lang="fr-FR" baseline="0" dirty="0"/>
              <a:t> provisions and manages </a:t>
            </a:r>
            <a:r>
              <a:rPr lang="fr-FR" baseline="0" dirty="0" err="1"/>
              <a:t>these</a:t>
            </a:r>
            <a:r>
              <a:rPr lang="fr-FR" baseline="0" dirty="0"/>
              <a:t> </a:t>
            </a:r>
            <a:r>
              <a:rPr lang="fr-FR" baseline="0" dirty="0" err="1"/>
              <a:t>resources</a:t>
            </a:r>
            <a:r>
              <a:rPr lang="fr-FR" baseline="0" dirty="0"/>
              <a:t> for </a:t>
            </a:r>
            <a:r>
              <a:rPr lang="fr-FR" baseline="0" dirty="0" err="1"/>
              <a:t>you</a:t>
            </a:r>
            <a:r>
              <a:rPr lang="fr-FR" baseline="0" dirty="0"/>
              <a:t>. You </a:t>
            </a:r>
            <a:r>
              <a:rPr lang="fr-FR" baseline="0" dirty="0" err="1"/>
              <a:t>still</a:t>
            </a:r>
            <a:r>
              <a:rPr lang="fr-FR" baseline="0" dirty="0"/>
              <a:t> have </a:t>
            </a:r>
            <a:r>
              <a:rPr lang="fr-FR" baseline="0" dirty="0" err="1"/>
              <a:t>access</a:t>
            </a:r>
            <a:r>
              <a:rPr lang="fr-FR" baseline="0" dirty="0"/>
              <a:t> to the </a:t>
            </a:r>
            <a:r>
              <a:rPr lang="fr-FR" baseline="0" dirty="0" err="1"/>
              <a:t>underlying</a:t>
            </a:r>
            <a:r>
              <a:rPr lang="fr-FR" baseline="0" dirty="0"/>
              <a:t> </a:t>
            </a:r>
            <a:r>
              <a:rPr lang="fr-FR" baseline="0" dirty="0" err="1"/>
              <a:t>resources</a:t>
            </a:r>
            <a:r>
              <a:rPr lang="fr-FR" baseline="0" dirty="0"/>
              <a:t> as </a:t>
            </a:r>
            <a:r>
              <a:rPr lang="fr-FR" baseline="0" dirty="0" err="1"/>
              <a:t>it</a:t>
            </a:r>
            <a:r>
              <a:rPr lang="fr-FR" baseline="0" dirty="0"/>
              <a:t> </a:t>
            </a:r>
            <a:r>
              <a:rPr lang="fr-FR" baseline="0" dirty="0" err="1"/>
              <a:t>is</a:t>
            </a:r>
            <a:r>
              <a:rPr lang="fr-FR" baseline="0" dirty="0"/>
              <a:t> plain-</a:t>
            </a:r>
            <a:r>
              <a:rPr lang="fr-FR" baseline="0" dirty="0" err="1"/>
              <a:t>old</a:t>
            </a:r>
            <a:r>
              <a:rPr lang="fr-FR" baseline="0" dirty="0"/>
              <a:t> EC2 instances, </a:t>
            </a:r>
            <a:r>
              <a:rPr lang="fr-FR" baseline="0" dirty="0" err="1"/>
              <a:t>Load</a:t>
            </a:r>
            <a:r>
              <a:rPr lang="fr-FR" baseline="0" dirty="0"/>
              <a:t> Balancer and Auto </a:t>
            </a:r>
            <a:r>
              <a:rPr lang="fr-FR" baseline="0" dirty="0" err="1"/>
              <a:t>Scaling</a:t>
            </a:r>
            <a:r>
              <a:rPr lang="fr-FR" baseline="0" dirty="0"/>
              <a:t> Group</a:t>
            </a:r>
          </a:p>
          <a:p>
            <a:pPr marL="0" indent="0">
              <a:buNone/>
            </a:pPr>
            <a:endParaRPr lang="fr-FR" baseline="0" dirty="0"/>
          </a:p>
          <a:p>
            <a:pPr marL="0" indent="0">
              <a:buNone/>
            </a:pPr>
            <a:endParaRPr lang="fr-FR"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091680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recognize that you might not be starting from scratch when you build on AWS container services.</a:t>
            </a:r>
            <a:r>
              <a:rPr lang="en-US" baseline="0" dirty="0"/>
              <a:t> You may have chosen Kubernetes as the core of and have existing tooling. EKS give you the ability to bring the services you want and build in a flexible environment.</a:t>
            </a:r>
          </a:p>
          <a:p>
            <a:endParaRPr lang="en-US" baseline="0" dirty="0"/>
          </a:p>
          <a:p>
            <a:r>
              <a:rPr lang="en-US" b="1" baseline="0" dirty="0"/>
              <a:t>Of course, if you want to use EKS with all of the AWS services, </a:t>
            </a:r>
            <a:r>
              <a:rPr lang="en-US" baseline="0" dirty="0"/>
              <a:t>you can do that too, and we continue to prioritize Kubernetes-friendly integrations with innovations like ACK (AWS controllers for Kubernetes).</a:t>
            </a:r>
          </a:p>
          <a:p>
            <a:endParaRPr lang="en-US" baseline="0" dirty="0"/>
          </a:p>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dirty="0"/>
              <a:t>SPEAKERS</a:t>
            </a:r>
            <a:r>
              <a:rPr lang="en-US" baseline="0" dirty="0"/>
              <a:t> NOTE: Go into as much depth as you think appropriate on this slide</a:t>
            </a:r>
            <a:endParaRPr lang="en-US" dirty="0"/>
          </a:p>
          <a:p>
            <a:endParaRPr lang="en-US" dirty="0"/>
          </a:p>
          <a:p>
            <a:endParaRPr lang="fr-FR"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62614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recognize that you might not be starting from scratch when you build on AWS container services.</a:t>
            </a:r>
            <a:r>
              <a:rPr lang="en-US" baseline="0" dirty="0"/>
              <a:t> You may have chosen Kubernetes as the core of and have existing tooling. EKS give you the ability to bring the services you want and build in a flexible environment.</a:t>
            </a:r>
          </a:p>
          <a:p>
            <a:endParaRPr lang="en-US" baseline="0" dirty="0"/>
          </a:p>
          <a:p>
            <a:r>
              <a:rPr lang="en-US" b="1" baseline="0" dirty="0"/>
              <a:t>Of course, if you want to use EKS with all of the AWS services, </a:t>
            </a:r>
            <a:r>
              <a:rPr lang="en-US" baseline="0" dirty="0"/>
              <a:t>you can do that too, and we continue to prioritize Kubernetes-friendly integrations with innovations like ACK (AWS controllers for Kubernetes).</a:t>
            </a:r>
          </a:p>
          <a:p>
            <a:endParaRPr lang="en-US" baseline="0" dirty="0"/>
          </a:p>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dirty="0"/>
              <a:t>SPEAKERS</a:t>
            </a:r>
            <a:r>
              <a:rPr lang="en-US" baseline="0" dirty="0"/>
              <a:t> NOTE: Go into as much depth as you think appropriate on this slide</a:t>
            </a:r>
            <a:endParaRPr lang="en-US" dirty="0"/>
          </a:p>
          <a:p>
            <a:endParaRPr lang="en-US" dirty="0"/>
          </a:p>
          <a:p>
            <a:endParaRPr lang="fr-FR"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641199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recognize that you might not be starting from scratch when you build on AWS container services.</a:t>
            </a:r>
            <a:r>
              <a:rPr lang="en-US" baseline="0" dirty="0"/>
              <a:t> You may have chosen Kubernetes as the core of and have existing tooling. EKS give you the ability to bring the services you want and build in a flexible environment.</a:t>
            </a:r>
          </a:p>
          <a:p>
            <a:endParaRPr lang="en-US" baseline="0" dirty="0"/>
          </a:p>
          <a:p>
            <a:r>
              <a:rPr lang="en-US" b="1" baseline="0" dirty="0"/>
              <a:t>Of course, if you want to use EKS with all of the AWS services, </a:t>
            </a:r>
            <a:r>
              <a:rPr lang="en-US" baseline="0" dirty="0"/>
              <a:t>you can do that too, and we continue to prioritize Kubernetes-friendly integrations with innovations like ACK (AWS controllers for Kubernetes).</a:t>
            </a:r>
          </a:p>
          <a:p>
            <a:endParaRPr lang="en-US" baseline="0" dirty="0"/>
          </a:p>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dirty="0"/>
              <a:t>SPEAKERS</a:t>
            </a:r>
            <a:r>
              <a:rPr lang="en-US" baseline="0" dirty="0"/>
              <a:t> NOTE: Go into as much depth as you think appropriate on this slide</a:t>
            </a:r>
            <a:endParaRPr lang="en-US" dirty="0"/>
          </a:p>
          <a:p>
            <a:endParaRPr lang="en-US" dirty="0"/>
          </a:p>
          <a:p>
            <a:endParaRPr lang="fr-FR"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29363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But, when they get to the cloud they start finding that there's all these different infrastructure layers that they have to learn.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Starting from the bottom with the compute layer they would have to learn </a:t>
            </a:r>
            <a:r>
              <a:rPr lang="en-US" dirty="0" err="1"/>
              <a:t>Fargate</a:t>
            </a:r>
            <a:r>
              <a:rPr lang="en-US" dirty="0"/>
              <a:t> </a:t>
            </a:r>
            <a:r>
              <a:rPr lang="en-US" sz="1920" b="0" i="0" kern="1200" dirty="0">
                <a:solidFill>
                  <a:schemeClr val="tx1"/>
                </a:solidFill>
                <a:effectLst/>
                <a:latin typeface="Amazon Ember Regular" charset="0"/>
                <a:ea typeface="+mn-ea"/>
                <a:cs typeface="+mn-cs"/>
              </a:rPr>
              <a:t>to provision, configure, or scale clusters of virtual machines.</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sz="1920" b="0" i="0" kern="1200" dirty="0">
                <a:solidFill>
                  <a:schemeClr val="tx1"/>
                </a:solidFill>
                <a:effectLst/>
                <a:latin typeface="Amazon Ember Regular" charset="0"/>
                <a:ea typeface="+mn-ea"/>
                <a:cs typeface="+mn-cs"/>
              </a:rPr>
              <a:t>To run containers t</a:t>
            </a:r>
            <a:r>
              <a:rPr lang="en-US" dirty="0"/>
              <a:t>hey may then have to be able to operate ECS as an orchestrator</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They need to have a load balancer for their applications to distribute and make their processing efficient. So now, they're learning and equipping around ELBs.</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Not to forget,  they need to handle that scaling piece that we just called out, they've got to determine those metrics what they're going to scale on and off of and figure out what their application needs for that for that workload and then CICD pipelines and other operational pieces.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So we often hear customers say, hey, there's a big learning curve here.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“I have to learn a lot about these infrastructure services when I'm really focused on my web application, my back end servers, I want to go and deploy these apps.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How can I skip the hassle of learning all these specifics?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473513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For</a:t>
            </a:r>
            <a:r>
              <a:rPr lang="en-US" baseline="0" dirty="0"/>
              <a:t> many customers – their first decision when it comes to application architecture is compute. </a:t>
            </a:r>
          </a:p>
          <a:p>
            <a:endParaRPr lang="en-US" dirty="0"/>
          </a:p>
          <a:p>
            <a:r>
              <a:rPr lang="en-US" dirty="0"/>
              <a:t>1/ You can start at the very bottom with EC2 and have access to all the knobs you want to manage or you could go completely serverless with lambda where you’re focusing just on your application. </a:t>
            </a:r>
          </a:p>
          <a:p>
            <a:endParaRPr lang="en-US" dirty="0"/>
          </a:p>
          <a:p>
            <a:r>
              <a:rPr lang="en-US" dirty="0"/>
              <a:t>2/ So the layers of abstractions available to you with AWS is super empowering because your teams have the choice to pick the layer of abstraction they’re most comfortable with and we will provide you the tools, services, and APIs necessary to help you build your application</a:t>
            </a:r>
          </a:p>
          <a:p>
            <a:endParaRPr lang="en-US" dirty="0"/>
          </a:p>
          <a:p>
            <a:r>
              <a:rPr lang="en-US" dirty="0"/>
              <a:t>When</a:t>
            </a:r>
            <a:r>
              <a:rPr lang="en-US" baseline="0" dirty="0"/>
              <a:t> you’re looking to optimize for your time to market and pace of innovation – we always suggest you start with Lambda because you’ll manage as little as possible. </a:t>
            </a:r>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C8BB443-018D-DC4C-9690-DF8515912DA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115946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D912E5-1092-8848-B834-1CB28BE523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sp>
        <p:nvSpPr>
          <p:cNvPr id="14" name="Title 1">
            <a:extLst>
              <a:ext uri="{FF2B5EF4-FFF2-40B4-BE49-F238E27FC236}">
                <a16:creationId xmlns:a16="http://schemas.microsoft.com/office/drawing/2014/main" id="{8E146A33-CBE5-3B43-B20A-944283D417F8}"/>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6D45687-231F-F045-B89C-A750D14C3997}"/>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1986E1D-DC31-B24C-8EC8-CD82817A4E61}"/>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767787-B02E-4B4D-B5BB-59EAED9F71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02CA11BF-740D-8B43-B6DD-4A1F084A4666}"/>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9B7C872B-2728-A345-9121-B8CC6D9BD90C}"/>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6779E7EE-3611-5245-A037-0CBA14E84A3E}"/>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
        <p:nvSpPr>
          <p:cNvPr id="11" name="Title 1">
            <a:extLst>
              <a:ext uri="{FF2B5EF4-FFF2-40B4-BE49-F238E27FC236}">
                <a16:creationId xmlns:a16="http://schemas.microsoft.com/office/drawing/2014/main" id="{27083954-32CF-5846-8A90-BED30FD0109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8D94658A-5AAB-D844-BCA7-A9F83C97391E}"/>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B963A24-24EA-CB42-8D74-B9E15E245996}"/>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
        <p:nvSpPr>
          <p:cNvPr id="11" name="Title 1">
            <a:extLst>
              <a:ext uri="{FF2B5EF4-FFF2-40B4-BE49-F238E27FC236}">
                <a16:creationId xmlns:a16="http://schemas.microsoft.com/office/drawing/2014/main" id="{1CF2EB00-4A78-C04B-8472-68931682B92E}"/>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A253B8CC-864E-9941-A235-BA1EAD4E500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780D3057-4FEE-7B41-A75A-3EFA668C9BA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3/2/2023</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3/2/2023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3/2/2023</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3/2/2023</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7" name="Title 6">
            <a:extLst>
              <a:ext uri="{FF2B5EF4-FFF2-40B4-BE49-F238E27FC236}">
                <a16:creationId xmlns:a16="http://schemas.microsoft.com/office/drawing/2014/main" id="{6B305845-EDCD-9C3A-765A-5BA724D62F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3/2/2023</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3/2/2023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3/2/2023</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9867D9-4E03-BC40-A581-CDECF19CDF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36AE1AEA-593B-894A-B38A-F72139FF4638}"/>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DB1D3F9F-DA5D-F94D-9B05-D994315A9E7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30145AB-12A1-3C44-90EB-F748543442EF}"/>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76135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3/2/2023</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3/2/2023</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3/2/2023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3/2/2023</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3/2/2023</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3/2/2023</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3/2/2023</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3/2/2023</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3/2/2023</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36922E-BAAC-5045-9319-3D1E837152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F0552714-6094-E444-9D75-860B36F5658C}"/>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AB88BC18-7FE8-A34E-B752-6BA0D4FCE39F}"/>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942AF0B7-7B9C-474D-9EFD-A58F6E298A26}"/>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56845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3/2/2023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3/2/2023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3/2/2023</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3/2/2023</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3/2/2023</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3/2/2023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B21247-A051-884A-9732-D4B3E29181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3/2/2023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C0A256-83B5-4D48-924E-2DC28F174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3/2/2023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244461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0C214-E983-BD41-8296-7B830AFC70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3/2/2023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268094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Option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34FF3E-5675-464E-9084-283D495419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3/2/2023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291095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366680-4526-4348-8CB1-748D373393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369C1DA6-582F-C045-8A8B-FB10B8C0F01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880A819-065B-214D-AE66-1936E37CB4B3}"/>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28BE9A8-3418-A74C-9C6C-179B2806B9BF}"/>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23598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Option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3/2/2023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282482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Option 6">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3/2/2023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Option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3/2/2023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Option 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3/2/2023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3/2/2023</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3/2/2023</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3/2/2023</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
        <p:nvSpPr>
          <p:cNvPr id="11" name="Title 1">
            <a:extLst>
              <a:ext uri="{FF2B5EF4-FFF2-40B4-BE49-F238E27FC236}">
                <a16:creationId xmlns:a16="http://schemas.microsoft.com/office/drawing/2014/main" id="{CADC9A1A-1B92-E74E-A5B0-F48B301B365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4" name="Subtitle 2">
            <a:extLst>
              <a:ext uri="{FF2B5EF4-FFF2-40B4-BE49-F238E27FC236}">
                <a16:creationId xmlns:a16="http://schemas.microsoft.com/office/drawing/2014/main" id="{12F8BD09-7D08-764C-B0E3-65369E17CE2C}"/>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5" name="Text Placeholder 7">
            <a:extLst>
              <a:ext uri="{FF2B5EF4-FFF2-40B4-BE49-F238E27FC236}">
                <a16:creationId xmlns:a16="http://schemas.microsoft.com/office/drawing/2014/main" id="{E50144FC-92AD-2E4A-927D-121B741FE45E}"/>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78341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EA5B546-9D91-D741-AEA0-B50AD57CC6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7F62D3F-BA54-0943-99BD-D69D1C4E38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83009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7ABABB5-EDD3-AD4E-AB04-97D3D50684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17280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34C17CC-4E7C-ED42-ACFB-D01D67133B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09861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23490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36746A-BD52-AB4A-8433-9D8F57887C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DB6DD2-3D87-7446-9924-1A64911C6A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CC0322-213C-8941-A8F2-7C11FD8A87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584D6622-7CDB-0346-9F81-BC83322E506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E5363823-2F0C-0841-B166-5A4172A26C2F}"/>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D7B3BD43-81FA-E84E-A70F-F0EF4389AFB2}"/>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Option 1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Option 1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Option 14">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Option 1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Option 16">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3/2/2023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3/2/2023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CF9A11-8D5F-4AD3-9D7C-EFE0169E431F}"/>
              </a:ext>
            </a:extLst>
          </p:cNvPr>
          <p:cNvSpPr>
            <a:spLocks noGrp="1"/>
          </p:cNvSpPr>
          <p:nvPr>
            <p:ph type="dt" sz="half" idx="10"/>
          </p:nvPr>
        </p:nvSpPr>
        <p:spPr/>
        <p:txBody>
          <a:bodyPr/>
          <a:lstStyle/>
          <a:p>
            <a:fld id="{915C29CE-3041-7140-9BA9-DCB3249F163A}" type="datetime1">
              <a:rPr lang="en-US" smtClean="0"/>
              <a:t>3/2/2023</a:t>
            </a:fld>
            <a:endParaRPr lang="en-US"/>
          </a:p>
        </p:txBody>
      </p:sp>
      <p:sp>
        <p:nvSpPr>
          <p:cNvPr id="4" name="Footer Placeholder 3">
            <a:extLst>
              <a:ext uri="{FF2B5EF4-FFF2-40B4-BE49-F238E27FC236}">
                <a16:creationId xmlns:a16="http://schemas.microsoft.com/office/drawing/2014/main" id="{A0E41701-8E33-43A6-B9E2-6DDAE160B4E5}"/>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6F16324B-B899-4CB6-A596-7931BF37247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117904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325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
        <p:nvSpPr>
          <p:cNvPr id="11" name="Title 1">
            <a:extLst>
              <a:ext uri="{FF2B5EF4-FFF2-40B4-BE49-F238E27FC236}">
                <a16:creationId xmlns:a16="http://schemas.microsoft.com/office/drawing/2014/main" id="{64050114-FD9F-CF43-882C-54122381A78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79B38E3-3BB1-6B40-AB2E-12D1CB7F8A8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494774FA-9D53-5C4A-804B-922ABC73CB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529424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
        <p:nvSpPr>
          <p:cNvPr id="18" name="Title 1">
            <a:extLst>
              <a:ext uri="{FF2B5EF4-FFF2-40B4-BE49-F238E27FC236}">
                <a16:creationId xmlns:a16="http://schemas.microsoft.com/office/drawing/2014/main" id="{8FD6B6E4-1C1D-9F45-8BF6-7C072A0A3DF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9" name="Subtitle 2">
            <a:extLst>
              <a:ext uri="{FF2B5EF4-FFF2-40B4-BE49-F238E27FC236}">
                <a16:creationId xmlns:a16="http://schemas.microsoft.com/office/drawing/2014/main" id="{296A44A2-45AE-3E49-9C12-6C8FFE32481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0" name="Text Placeholder 7">
            <a:extLst>
              <a:ext uri="{FF2B5EF4-FFF2-40B4-BE49-F238E27FC236}">
                <a16:creationId xmlns:a16="http://schemas.microsoft.com/office/drawing/2014/main" id="{D8D18075-7F98-0B47-BDEA-41196809B3AF}"/>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
        <p:nvSpPr>
          <p:cNvPr id="11" name="Title 1">
            <a:extLst>
              <a:ext uri="{FF2B5EF4-FFF2-40B4-BE49-F238E27FC236}">
                <a16:creationId xmlns:a16="http://schemas.microsoft.com/office/drawing/2014/main" id="{B9B56CCB-19C5-F049-A485-E2AF8391F209}"/>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650A322-28E9-2643-922E-CC9508EFE2B0}"/>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315DD8E-8157-E740-A9B5-59C587C31BA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3/2/2023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baseline="0" dirty="0">
                <a:latin typeface="Amazon Ember Display" panose="020F0603020204020204" pitchFamily="34" charset="0"/>
              </a:rPr>
              <a:t>Building and Running .NET Apps on AWS</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72">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09" r:id="rId2"/>
    <p:sldLayoutId id="2147483711" r:id="rId3"/>
    <p:sldLayoutId id="2147483712" r:id="rId4"/>
    <p:sldLayoutId id="2147483710" r:id="rId5"/>
    <p:sldLayoutId id="2147483679" r:id="rId6"/>
    <p:sldLayoutId id="2147483680" r:id="rId7"/>
    <p:sldLayoutId id="2147483681" r:id="rId8"/>
    <p:sldLayoutId id="2147483682" r:id="rId9"/>
    <p:sldLayoutId id="2147483683" r:id="rId10"/>
    <p:sldLayoutId id="2147483684" r:id="rId11"/>
    <p:sldLayoutId id="2147483685" r:id="rId12"/>
    <p:sldLayoutId id="2147483661" r:id="rId13"/>
    <p:sldLayoutId id="2147483654" r:id="rId14"/>
    <p:sldLayoutId id="2147483662" r:id="rId15"/>
    <p:sldLayoutId id="2147483663" r:id="rId16"/>
    <p:sldLayoutId id="2147483655" r:id="rId17"/>
    <p:sldLayoutId id="2147483650" r:id="rId18"/>
    <p:sldLayoutId id="2147483664" r:id="rId19"/>
    <p:sldLayoutId id="2147483666" r:id="rId20"/>
    <p:sldLayoutId id="2147483667" r:id="rId21"/>
    <p:sldLayoutId id="2147483665" r:id="rId22"/>
    <p:sldLayoutId id="2147483668" r:id="rId23"/>
    <p:sldLayoutId id="2147483653" r:id="rId24"/>
    <p:sldLayoutId id="2147483689" r:id="rId25"/>
    <p:sldLayoutId id="2147483691" r:id="rId26"/>
    <p:sldLayoutId id="2147483690" r:id="rId27"/>
    <p:sldLayoutId id="2147483657" r:id="rId28"/>
    <p:sldLayoutId id="2147483692" r:id="rId29"/>
    <p:sldLayoutId id="2147483694" r:id="rId30"/>
    <p:sldLayoutId id="2147483693" r:id="rId31"/>
    <p:sldLayoutId id="2147483652" r:id="rId32"/>
    <p:sldLayoutId id="2147483669" r:id="rId33"/>
    <p:sldLayoutId id="2147483670" r:id="rId34"/>
    <p:sldLayoutId id="2147483673" r:id="rId35"/>
    <p:sldLayoutId id="2147483651" r:id="rId36"/>
    <p:sldLayoutId id="2147483716" r:id="rId37"/>
    <p:sldLayoutId id="2147483715" r:id="rId38"/>
    <p:sldLayoutId id="2147483714" r:id="rId39"/>
    <p:sldLayoutId id="2147483713" r:id="rId40"/>
    <p:sldLayoutId id="2147483686" r:id="rId41"/>
    <p:sldLayoutId id="2147483687" r:id="rId42"/>
    <p:sldLayoutId id="2147483688" r:id="rId43"/>
    <p:sldLayoutId id="2147483671" r:id="rId44"/>
    <p:sldLayoutId id="2147483672" r:id="rId45"/>
    <p:sldLayoutId id="2147483695" r:id="rId46"/>
    <p:sldLayoutId id="2147483674" r:id="rId47"/>
    <p:sldLayoutId id="2147483675" r:id="rId48"/>
    <p:sldLayoutId id="2147483656" r:id="rId49"/>
    <p:sldLayoutId id="2147483676" r:id="rId50"/>
    <p:sldLayoutId id="2147483720" r:id="rId51"/>
    <p:sldLayoutId id="2147483719" r:id="rId52"/>
    <p:sldLayoutId id="2147483718" r:id="rId53"/>
    <p:sldLayoutId id="2147483717" r:id="rId54"/>
    <p:sldLayoutId id="2147483696" r:id="rId55"/>
    <p:sldLayoutId id="2147483697" r:id="rId56"/>
    <p:sldLayoutId id="2147483698" r:id="rId57"/>
    <p:sldLayoutId id="2147483699" r:id="rId58"/>
    <p:sldLayoutId id="2147483700" r:id="rId59"/>
    <p:sldLayoutId id="2147483701" r:id="rId60"/>
    <p:sldLayoutId id="2147483702" r:id="rId61"/>
    <p:sldLayoutId id="2147483703" r:id="rId62"/>
    <p:sldLayoutId id="2147483704" r:id="rId63"/>
    <p:sldLayoutId id="2147483705" r:id="rId64"/>
    <p:sldLayoutId id="2147483706" r:id="rId65"/>
    <p:sldLayoutId id="2147483707" r:id="rId66"/>
    <p:sldLayoutId id="2147483708" r:id="rId67"/>
    <p:sldLayoutId id="2147483678" r:id="rId68"/>
    <p:sldLayoutId id="2147483721" r:id="rId69"/>
    <p:sldLayoutId id="2147483722" r:id="rId7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69.xml"/><Relationship Id="rId5" Type="http://schemas.openxmlformats.org/officeDocument/2006/relationships/image" Target="../media/image48.sv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4.xml"/><Relationship Id="rId16" Type="http://schemas.openxmlformats.org/officeDocument/2006/relationships/image" Target="../media/image62.svg"/><Relationship Id="rId1" Type="http://schemas.openxmlformats.org/officeDocument/2006/relationships/slideLayout" Target="../slideLayouts/slideLayout16.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69.xml"/><Relationship Id="rId5" Type="http://schemas.openxmlformats.org/officeDocument/2006/relationships/image" Target="../media/image48.sv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69.xml"/><Relationship Id="rId6" Type="http://schemas.openxmlformats.org/officeDocument/2006/relationships/image" Target="../media/image64.png"/><Relationship Id="rId5" Type="http://schemas.openxmlformats.org/officeDocument/2006/relationships/image" Target="../media/image48.sv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69.xml"/><Relationship Id="rId6" Type="http://schemas.openxmlformats.org/officeDocument/2006/relationships/image" Target="../media/image64.png"/><Relationship Id="rId5" Type="http://schemas.openxmlformats.org/officeDocument/2006/relationships/image" Target="../media/image48.sv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69.xml"/><Relationship Id="rId6" Type="http://schemas.openxmlformats.org/officeDocument/2006/relationships/image" Target="../media/image64.png"/><Relationship Id="rId5" Type="http://schemas.openxmlformats.org/officeDocument/2006/relationships/image" Target="../media/image48.sv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69.xml"/><Relationship Id="rId6" Type="http://schemas.openxmlformats.org/officeDocument/2006/relationships/image" Target="../media/image64.png"/><Relationship Id="rId5" Type="http://schemas.openxmlformats.org/officeDocument/2006/relationships/image" Target="../media/image48.svg"/><Relationship Id="rId4" Type="http://schemas.openxmlformats.org/officeDocument/2006/relationships/image" Target="../media/image47.png"/><Relationship Id="rId9" Type="http://schemas.microsoft.com/office/2007/relationships/hdphoto" Target="../media/hdphoto3.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69.xml"/><Relationship Id="rId6" Type="http://schemas.openxmlformats.org/officeDocument/2006/relationships/image" Target="../media/image64.png"/><Relationship Id="rId5" Type="http://schemas.openxmlformats.org/officeDocument/2006/relationships/image" Target="../media/image48.svg"/><Relationship Id="rId4" Type="http://schemas.openxmlformats.org/officeDocument/2006/relationships/image" Target="../media/image47.png"/><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hyperlink" Target="https://aws.amazon.com/app2container" TargetMode="External"/><Relationship Id="rId2" Type="http://schemas.openxmlformats.org/officeDocument/2006/relationships/notesSlide" Target="../notesSlides/notesSlide10.xml"/><Relationship Id="rId1" Type="http://schemas.openxmlformats.org/officeDocument/2006/relationships/slideLayout" Target="../slideLayouts/slideLayout70.xml"/><Relationship Id="rId5" Type="http://schemas.openxmlformats.org/officeDocument/2006/relationships/image" Target="../media/image4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hyperlink" Target="https://aws.amazon.com/porting-assistant-dotnet/" TargetMode="External"/><Relationship Id="rId2" Type="http://schemas.openxmlformats.org/officeDocument/2006/relationships/notesSlide" Target="../notesSlides/notesSlide11.xml"/><Relationship Id="rId1" Type="http://schemas.openxmlformats.org/officeDocument/2006/relationships/slideLayout" Target="../slideLayouts/slideLayout70.xml"/><Relationship Id="rId5" Type="http://schemas.openxmlformats.org/officeDocument/2006/relationships/image" Target="../media/image43.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aws.amazon.com/microservice-extractor/" TargetMode="External"/><Relationship Id="rId2" Type="http://schemas.openxmlformats.org/officeDocument/2006/relationships/notesSlide" Target="../notesSlides/notesSlide12.xml"/><Relationship Id="rId1" Type="http://schemas.openxmlformats.org/officeDocument/2006/relationships/slideLayout" Target="../slideLayouts/slideLayout70.xml"/><Relationship Id="rId5" Type="http://schemas.openxmlformats.org/officeDocument/2006/relationships/image" Target="../media/image45.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85.svg"/><Relationship Id="rId3" Type="http://schemas.openxmlformats.org/officeDocument/2006/relationships/image" Target="../media/image77.svg"/><Relationship Id="rId7" Type="http://schemas.openxmlformats.org/officeDocument/2006/relationships/image" Target="../media/image81.svg"/><Relationship Id="rId12" Type="http://schemas.openxmlformats.org/officeDocument/2006/relationships/image" Target="../media/image84.png"/><Relationship Id="rId17" Type="http://schemas.openxmlformats.org/officeDocument/2006/relationships/image" Target="../media/image89.svg"/><Relationship Id="rId2" Type="http://schemas.openxmlformats.org/officeDocument/2006/relationships/image" Target="../media/image76.png"/><Relationship Id="rId16" Type="http://schemas.openxmlformats.org/officeDocument/2006/relationships/image" Target="../media/image88.png"/><Relationship Id="rId1" Type="http://schemas.openxmlformats.org/officeDocument/2006/relationships/slideLayout" Target="../slideLayouts/slideLayout14.xml"/><Relationship Id="rId6" Type="http://schemas.openxmlformats.org/officeDocument/2006/relationships/image" Target="../media/image80.png"/><Relationship Id="rId11" Type="http://schemas.openxmlformats.org/officeDocument/2006/relationships/image" Target="../media/image83.svg"/><Relationship Id="rId5" Type="http://schemas.openxmlformats.org/officeDocument/2006/relationships/image" Target="../media/image79.sv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67.svg"/><Relationship Id="rId14" Type="http://schemas.openxmlformats.org/officeDocument/2006/relationships/image" Target="../media/image86.png"/></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xml"/><Relationship Id="rId16"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tiff"/><Relationship Id="rId5" Type="http://schemas.openxmlformats.org/officeDocument/2006/relationships/image" Target="../media/image31.png"/><Relationship Id="rId15" Type="http://schemas.openxmlformats.org/officeDocument/2006/relationships/image" Target="../media/image41.sv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396A08F-DF08-4243-8C99-5D339737D089}"/>
              </a:ext>
            </a:extLst>
          </p:cNvPr>
          <p:cNvSpPr>
            <a:spLocks noGrp="1"/>
          </p:cNvSpPr>
          <p:nvPr>
            <p:ph type="body" sz="quarter" idx="11"/>
          </p:nvPr>
        </p:nvSpPr>
        <p:spPr/>
        <p:txBody>
          <a:bodyPr/>
          <a:lstStyle/>
          <a:p>
            <a:r>
              <a:rPr lang="en-US" dirty="0"/>
              <a:t>Isaac Levin</a:t>
            </a:r>
          </a:p>
        </p:txBody>
      </p:sp>
      <p:sp>
        <p:nvSpPr>
          <p:cNvPr id="6" name="Text Placeholder 5">
            <a:extLst>
              <a:ext uri="{FF2B5EF4-FFF2-40B4-BE49-F238E27FC236}">
                <a16:creationId xmlns:a16="http://schemas.microsoft.com/office/drawing/2014/main" id="{70FC7196-39C5-194F-AE8D-F611BD0C3F29}"/>
              </a:ext>
            </a:extLst>
          </p:cNvPr>
          <p:cNvSpPr>
            <a:spLocks noGrp="1"/>
          </p:cNvSpPr>
          <p:nvPr>
            <p:ph type="body" sz="quarter" idx="12"/>
          </p:nvPr>
        </p:nvSpPr>
        <p:spPr>
          <a:xfrm>
            <a:off x="609598" y="4762500"/>
            <a:ext cx="3797302" cy="313932"/>
          </a:xfrm>
        </p:spPr>
        <p:txBody>
          <a:bodyPr/>
          <a:lstStyle/>
          <a:p>
            <a:r>
              <a:rPr lang="en-US" dirty="0"/>
              <a:t>.NET  Developer Advocate</a:t>
            </a:r>
          </a:p>
        </p:txBody>
      </p:sp>
      <p:sp>
        <p:nvSpPr>
          <p:cNvPr id="2" name="Title 1">
            <a:extLst>
              <a:ext uri="{FF2B5EF4-FFF2-40B4-BE49-F238E27FC236}">
                <a16:creationId xmlns:a16="http://schemas.microsoft.com/office/drawing/2014/main" id="{ED6031A8-C3BB-7040-A31D-62211210E01B}"/>
              </a:ext>
            </a:extLst>
          </p:cNvPr>
          <p:cNvSpPr>
            <a:spLocks noGrp="1"/>
          </p:cNvSpPr>
          <p:nvPr>
            <p:ph type="ctrTitle"/>
          </p:nvPr>
        </p:nvSpPr>
        <p:spPr>
          <a:xfrm>
            <a:off x="609598" y="2126159"/>
            <a:ext cx="11324899" cy="1615827"/>
          </a:xfrm>
        </p:spPr>
        <p:txBody>
          <a:bodyPr/>
          <a:lstStyle/>
          <a:p>
            <a:r>
              <a:rPr lang="en-US" sz="3000" dirty="0"/>
              <a:t>Building and Running .NET Apps </a:t>
            </a:r>
            <a:br>
              <a:rPr lang="en-US" sz="3000" dirty="0"/>
            </a:br>
            <a:r>
              <a:rPr lang="en-US" sz="3000" dirty="0"/>
              <a:t>on the Cloud</a:t>
            </a:r>
            <a:br>
              <a:rPr lang="en-US" sz="3000" dirty="0"/>
            </a:br>
            <a:br>
              <a:rPr lang="en-US" sz="3000" dirty="0"/>
            </a:br>
            <a:r>
              <a:rPr lang="en-US" sz="2000" dirty="0"/>
              <a:t>Choose your own adventure</a:t>
            </a:r>
          </a:p>
        </p:txBody>
      </p:sp>
      <p:pic>
        <p:nvPicPr>
          <p:cNvPr id="3" name="Picture 11" descr="See the source image">
            <a:extLst>
              <a:ext uri="{FF2B5EF4-FFF2-40B4-BE49-F238E27FC236}">
                <a16:creationId xmlns:a16="http://schemas.microsoft.com/office/drawing/2014/main" id="{4E7E08CD-2FE7-8700-44D3-4BB5E15B3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7390" y="512193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3" descr="See the source image">
            <a:extLst>
              <a:ext uri="{FF2B5EF4-FFF2-40B4-BE49-F238E27FC236}">
                <a16:creationId xmlns:a16="http://schemas.microsoft.com/office/drawing/2014/main" id="{3FF6E108-C3D8-B468-3C8B-38B7BEEC7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459" y="5283895"/>
            <a:ext cx="809149" cy="685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9" descr="See the source image">
            <a:extLst>
              <a:ext uri="{FF2B5EF4-FFF2-40B4-BE49-F238E27FC236}">
                <a16:creationId xmlns:a16="http://schemas.microsoft.com/office/drawing/2014/main" id="{CA3FACFD-5903-0C4B-BDCD-AC53735D0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277" y="516959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5EB727-6D17-9B7C-97F9-9C5917DCB092}"/>
              </a:ext>
            </a:extLst>
          </p:cNvPr>
          <p:cNvSpPr txBox="1"/>
          <p:nvPr/>
        </p:nvSpPr>
        <p:spPr>
          <a:xfrm>
            <a:off x="3609572" y="5395962"/>
            <a:ext cx="1936866" cy="461665"/>
          </a:xfrm>
          <a:prstGeom prst="rect">
            <a:avLst/>
          </a:prstGeom>
          <a:noFill/>
        </p:spPr>
        <p:txBody>
          <a:bodyPr wrap="square" rtlCol="0">
            <a:spAutoFit/>
          </a:bodyPr>
          <a:lstStyle/>
          <a:p>
            <a:r>
              <a:rPr lang="en-US" sz="2400" dirty="0"/>
              <a:t>@isaacrlevin</a:t>
            </a:r>
          </a:p>
        </p:txBody>
      </p:sp>
      <p:pic>
        <p:nvPicPr>
          <p:cNvPr id="9" name="Picture 2" descr="See the source image">
            <a:extLst>
              <a:ext uri="{FF2B5EF4-FFF2-40B4-BE49-F238E27FC236}">
                <a16:creationId xmlns:a16="http://schemas.microsoft.com/office/drawing/2014/main" id="{8028AF2F-4862-E04C-F3E0-0349935D2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1794" y="4203059"/>
            <a:ext cx="1517995" cy="96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7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Amazon EC2</a:t>
            </a:r>
          </a:p>
        </p:txBody>
      </p:sp>
      <p:sp>
        <p:nvSpPr>
          <p:cNvPr id="3" name="Text Placeholder 2">
            <a:extLst>
              <a:ext uri="{FF2B5EF4-FFF2-40B4-BE49-F238E27FC236}">
                <a16:creationId xmlns:a16="http://schemas.microsoft.com/office/drawing/2014/main" id="{D32C1F61-BE47-4EF9-99A7-0BBE4A6AFA35}"/>
              </a:ext>
            </a:extLst>
          </p:cNvPr>
          <p:cNvSpPr>
            <a:spLocks noGrp="1"/>
          </p:cNvSpPr>
          <p:nvPr>
            <p:ph type="body" sz="quarter" idx="10"/>
          </p:nvPr>
        </p:nvSpPr>
        <p:spPr/>
        <p:txBody>
          <a:bodyPr/>
          <a:lstStyle/>
          <a:p>
            <a:r>
              <a:rPr lang="en-US" dirty="0"/>
              <a:t>Virtual server instances in the cloud</a:t>
            </a:r>
          </a:p>
        </p:txBody>
      </p:sp>
      <p:sp>
        <p:nvSpPr>
          <p:cNvPr id="21" name="TextBox 20">
            <a:extLst>
              <a:ext uri="{FF2B5EF4-FFF2-40B4-BE49-F238E27FC236}">
                <a16:creationId xmlns:a16="http://schemas.microsoft.com/office/drawing/2014/main" id="{A68951AD-BBCB-4A57-B93F-4CDDE0A60E6E}"/>
              </a:ext>
            </a:extLst>
          </p:cNvPr>
          <p:cNvSpPr txBox="1"/>
          <p:nvPr/>
        </p:nvSpPr>
        <p:spPr>
          <a:xfrm>
            <a:off x="565793" y="1798357"/>
            <a:ext cx="2609591" cy="482598"/>
          </a:xfrm>
          <a:prstGeom prst="rect">
            <a:avLst/>
          </a:prstGeom>
          <a:noFill/>
        </p:spPr>
        <p:txBody>
          <a:bodyPr wrap="square" lIns="152400" tIns="121920" rIns="152400" bIns="121920" rtlCol="0" anchor="ctr">
            <a:noAutofit/>
          </a:bodyPr>
          <a:lstStyle/>
          <a:p>
            <a:pPr algn="ctr" defTabSz="914363">
              <a:lnSpc>
                <a:spcPct val="90000"/>
              </a:lnSpc>
              <a:spcAft>
                <a:spcPts val="1500"/>
              </a:spcAft>
              <a:defRPr/>
            </a:pPr>
            <a:r>
              <a:rPr lang="en-US" sz="1867" b="1" spc="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CATEGORIES</a:t>
            </a:r>
          </a:p>
        </p:txBody>
      </p:sp>
      <p:sp>
        <p:nvSpPr>
          <p:cNvPr id="22" name="TextBox 21">
            <a:extLst>
              <a:ext uri="{FF2B5EF4-FFF2-40B4-BE49-F238E27FC236}">
                <a16:creationId xmlns:a16="http://schemas.microsoft.com/office/drawing/2014/main" id="{BD1B47ED-4423-4AD7-9D12-236F06752260}"/>
              </a:ext>
            </a:extLst>
          </p:cNvPr>
          <p:cNvSpPr txBox="1"/>
          <p:nvPr/>
        </p:nvSpPr>
        <p:spPr>
          <a:xfrm>
            <a:off x="3362589" y="1798357"/>
            <a:ext cx="2633765" cy="482598"/>
          </a:xfrm>
          <a:prstGeom prst="rect">
            <a:avLst/>
          </a:prstGeom>
          <a:noFill/>
        </p:spPr>
        <p:txBody>
          <a:bodyPr wrap="square" lIns="152400" tIns="121920" rIns="152400" bIns="121920" rtlCol="0" anchor="ctr">
            <a:noAutofit/>
          </a:bodyPr>
          <a:lstStyle>
            <a:defPPr>
              <a:defRPr lang="en-US"/>
            </a:defPPr>
            <a:lvl1pPr algn="ctr">
              <a:lnSpc>
                <a:spcPct val="90000"/>
              </a:lnSpc>
              <a:spcAft>
                <a:spcPts val="1800"/>
              </a:spcAft>
              <a:defRPr sz="2200" b="1" spc="300"/>
            </a:lvl1pPr>
          </a:lstStyle>
          <a:p>
            <a:pPr defTabSz="914363">
              <a:spcAft>
                <a:spcPts val="1500"/>
              </a:spcAft>
              <a:defRPr/>
            </a:pPr>
            <a:r>
              <a:rPr lang="en-US" sz="1867" spc="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CAPABILITIES</a:t>
            </a:r>
          </a:p>
        </p:txBody>
      </p:sp>
      <p:sp>
        <p:nvSpPr>
          <p:cNvPr id="23" name="TextBox 22">
            <a:extLst>
              <a:ext uri="{FF2B5EF4-FFF2-40B4-BE49-F238E27FC236}">
                <a16:creationId xmlns:a16="http://schemas.microsoft.com/office/drawing/2014/main" id="{44A925CC-FA5A-4368-A060-3B1E37D8E7C2}"/>
              </a:ext>
            </a:extLst>
          </p:cNvPr>
          <p:cNvSpPr txBox="1"/>
          <p:nvPr/>
        </p:nvSpPr>
        <p:spPr>
          <a:xfrm>
            <a:off x="6188342" y="1798357"/>
            <a:ext cx="2633765" cy="482598"/>
          </a:xfrm>
          <a:prstGeom prst="rect">
            <a:avLst/>
          </a:prstGeom>
          <a:noFill/>
        </p:spPr>
        <p:txBody>
          <a:bodyPr wrap="square" lIns="152400" tIns="121920" rIns="152400" bIns="121920" rtlCol="0" anchor="ctr">
            <a:noAutofit/>
          </a:bodyPr>
          <a:lstStyle>
            <a:defPPr>
              <a:defRPr lang="en-US"/>
            </a:defPPr>
            <a:lvl1pPr algn="ctr">
              <a:lnSpc>
                <a:spcPct val="90000"/>
              </a:lnSpc>
              <a:spcAft>
                <a:spcPts val="1800"/>
              </a:spcAft>
              <a:defRPr sz="2200" b="1" spc="300"/>
            </a:lvl1pPr>
          </a:lstStyle>
          <a:p>
            <a:pPr defTabSz="914363">
              <a:spcAft>
                <a:spcPts val="1500"/>
              </a:spcAft>
              <a:defRPr/>
            </a:pPr>
            <a:r>
              <a:rPr lang="en-US" sz="1867" spc="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OPTIONS</a:t>
            </a:r>
          </a:p>
        </p:txBody>
      </p:sp>
      <p:sp>
        <p:nvSpPr>
          <p:cNvPr id="24" name="TextBox 23">
            <a:extLst>
              <a:ext uri="{FF2B5EF4-FFF2-40B4-BE49-F238E27FC236}">
                <a16:creationId xmlns:a16="http://schemas.microsoft.com/office/drawing/2014/main" id="{55D467EF-A867-4E0E-91BC-4C31F64F9391}"/>
              </a:ext>
            </a:extLst>
          </p:cNvPr>
          <p:cNvSpPr txBox="1"/>
          <p:nvPr/>
        </p:nvSpPr>
        <p:spPr>
          <a:xfrm>
            <a:off x="6261643" y="3344545"/>
            <a:ext cx="2633765" cy="1254760"/>
          </a:xfrm>
          <a:prstGeom prst="rect">
            <a:avLst/>
          </a:prstGeom>
          <a:noFill/>
        </p:spPr>
        <p:txBody>
          <a:bodyPr wrap="square" lIns="152400" tIns="121920" rIns="152400" bIns="121920" rtlCol="0" anchor="ctr">
            <a:noAutofit/>
          </a:bodyPr>
          <a:lstStyle/>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EBS</a:t>
            </a:r>
          </a:p>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Elastic Inference</a:t>
            </a:r>
          </a:p>
        </p:txBody>
      </p:sp>
      <p:sp>
        <p:nvSpPr>
          <p:cNvPr id="25" name="Rectangle 24">
            <a:extLst>
              <a:ext uri="{FF2B5EF4-FFF2-40B4-BE49-F238E27FC236}">
                <a16:creationId xmlns:a16="http://schemas.microsoft.com/office/drawing/2014/main" id="{991750D3-1A2B-4459-A6EF-D69A5B6D5E53}"/>
              </a:ext>
            </a:extLst>
          </p:cNvPr>
          <p:cNvSpPr/>
          <p:nvPr/>
        </p:nvSpPr>
        <p:spPr bwMode="auto">
          <a:xfrm>
            <a:off x="6185820" y="1690241"/>
            <a:ext cx="2638811" cy="4495800"/>
          </a:xfrm>
          <a:prstGeom prst="rect">
            <a:avLst/>
          </a:prstGeom>
          <a:ln w="190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a16="http://schemas.microsoft.com/office/drawing/2014/main" id="{4F2DA494-1484-4542-B2F9-2497F152E07C}"/>
              </a:ext>
            </a:extLst>
          </p:cNvPr>
          <p:cNvSpPr txBox="1"/>
          <p:nvPr/>
        </p:nvSpPr>
        <p:spPr>
          <a:xfrm>
            <a:off x="565793" y="2860712"/>
            <a:ext cx="2609591" cy="2964973"/>
          </a:xfrm>
          <a:prstGeom prst="rect">
            <a:avLst/>
          </a:prstGeom>
          <a:noFill/>
          <a:ln>
            <a:noFill/>
          </a:ln>
        </p:spPr>
        <p:txBody>
          <a:bodyPr wrap="square" lIns="152400" tIns="121920" rIns="152400" bIns="121920" rtlCol="0" anchor="ctr">
            <a:noAutofit/>
          </a:bodyPr>
          <a:lstStyle/>
          <a:p>
            <a:pPr algn="ctr" defTabSz="914363">
              <a:lnSpc>
                <a:spcPct val="90000"/>
              </a:lnSpc>
              <a:spcAft>
                <a:spcPts val="15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General purpose</a:t>
            </a:r>
          </a:p>
          <a:p>
            <a:pPr algn="ctr" defTabSz="914363">
              <a:lnSpc>
                <a:spcPct val="90000"/>
              </a:lnSpc>
              <a:spcAft>
                <a:spcPts val="15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Burstable</a:t>
            </a:r>
          </a:p>
          <a:p>
            <a:pPr algn="ctr" defTabSz="914363">
              <a:lnSpc>
                <a:spcPct val="90000"/>
              </a:lnSpc>
              <a:spcAft>
                <a:spcPts val="15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Compute intensive</a:t>
            </a:r>
          </a:p>
          <a:p>
            <a:pPr algn="ctr" defTabSz="914363">
              <a:lnSpc>
                <a:spcPct val="90000"/>
              </a:lnSpc>
              <a:spcAft>
                <a:spcPts val="15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Memory intensive</a:t>
            </a:r>
          </a:p>
          <a:p>
            <a:pPr algn="ctr" defTabSz="914363">
              <a:lnSpc>
                <a:spcPct val="90000"/>
              </a:lnSpc>
              <a:spcAft>
                <a:spcPts val="15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Storage (High I/O)</a:t>
            </a:r>
          </a:p>
          <a:p>
            <a:pPr algn="ctr" defTabSz="914363">
              <a:lnSpc>
                <a:spcPct val="90000"/>
              </a:lnSpc>
              <a:spcAft>
                <a:spcPts val="15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Dense storage</a:t>
            </a:r>
          </a:p>
          <a:p>
            <a:pPr algn="ctr" defTabSz="914363">
              <a:lnSpc>
                <a:spcPct val="90000"/>
              </a:lnSpc>
              <a:spcAft>
                <a:spcPts val="15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GPU compute</a:t>
            </a:r>
          </a:p>
          <a:p>
            <a:pPr algn="ctr" defTabSz="914363">
              <a:lnSpc>
                <a:spcPct val="90000"/>
              </a:lnSpc>
              <a:spcAft>
                <a:spcPts val="15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Graphics intensive</a:t>
            </a:r>
          </a:p>
        </p:txBody>
      </p:sp>
      <p:sp>
        <p:nvSpPr>
          <p:cNvPr id="27" name="TextBox 26">
            <a:extLst>
              <a:ext uri="{FF2B5EF4-FFF2-40B4-BE49-F238E27FC236}">
                <a16:creationId xmlns:a16="http://schemas.microsoft.com/office/drawing/2014/main" id="{4A420462-AD0C-4DFA-A99F-A2929320945A}"/>
              </a:ext>
            </a:extLst>
          </p:cNvPr>
          <p:cNvSpPr txBox="1"/>
          <p:nvPr/>
        </p:nvSpPr>
        <p:spPr>
          <a:xfrm>
            <a:off x="3364192" y="2333840"/>
            <a:ext cx="2634687" cy="4018718"/>
          </a:xfrm>
          <a:prstGeom prst="rect">
            <a:avLst/>
          </a:prstGeom>
          <a:noFill/>
          <a:ln>
            <a:noFill/>
          </a:ln>
        </p:spPr>
        <p:txBody>
          <a:bodyPr wrap="square" lIns="152400" tIns="121920" rIns="152400" bIns="121920" rtlCol="0" anchor="ctr">
            <a:noAutofit/>
          </a:bodyPr>
          <a:lstStyle/>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Choice of processor</a:t>
            </a:r>
            <a:b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lumMod val="75000"/>
                  </a:srgbClr>
                </a:solidFill>
                <a:latin typeface="Amazon Ember" panose="020B0603020204020204" pitchFamily="34" charset="0"/>
                <a:ea typeface="Amazon Ember" panose="020B0603020204020204" pitchFamily="34" charset="0"/>
                <a:cs typeface="Amazon Ember" panose="020B0603020204020204" pitchFamily="34" charset="0"/>
              </a:rPr>
              <a:t>(AWS, Intel, AMD)</a:t>
            </a:r>
          </a:p>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Fast processors</a:t>
            </a:r>
            <a:b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lumMod val="75000"/>
                  </a:srgbClr>
                </a:solidFill>
                <a:latin typeface="Amazon Ember" panose="020B0603020204020204" pitchFamily="34" charset="0"/>
                <a:ea typeface="Amazon Ember" panose="020B0603020204020204" pitchFamily="34" charset="0"/>
                <a:cs typeface="Amazon Ember" panose="020B0603020204020204" pitchFamily="34" charset="0"/>
              </a:rPr>
              <a:t>(up to 4.0 GHz)</a:t>
            </a:r>
          </a:p>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High memory footprint</a:t>
            </a:r>
            <a:b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lumMod val="75000"/>
                  </a:srgbClr>
                </a:solidFill>
                <a:latin typeface="Amazon Ember" panose="020B0603020204020204" pitchFamily="34" charset="0"/>
                <a:ea typeface="Amazon Ember" panose="020B0603020204020204" pitchFamily="34" charset="0"/>
                <a:cs typeface="Amazon Ember" panose="020B0603020204020204" pitchFamily="34" charset="0"/>
              </a:rPr>
              <a:t>(up to 24 TiB)</a:t>
            </a:r>
          </a:p>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 storage</a:t>
            </a:r>
            <a:b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lumMod val="75000"/>
                  </a:srgbClr>
                </a:solidFill>
                <a:latin typeface="Amazon Ember" panose="020B0603020204020204" pitchFamily="34" charset="0"/>
                <a:ea typeface="Amazon Ember" panose="020B0603020204020204" pitchFamily="34" charset="0"/>
                <a:cs typeface="Amazon Ember" panose="020B0603020204020204" pitchFamily="34" charset="0"/>
              </a:rPr>
              <a:t>(HDD and SSD)</a:t>
            </a:r>
          </a:p>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Accelerated computing</a:t>
            </a:r>
            <a:b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lumMod val="75000"/>
                  </a:srgbClr>
                </a:solidFill>
                <a:latin typeface="Amazon Ember" panose="020B0603020204020204" pitchFamily="34" charset="0"/>
                <a:ea typeface="Amazon Ember" panose="020B0603020204020204" pitchFamily="34" charset="0"/>
                <a:cs typeface="Amazon Ember" panose="020B0603020204020204" pitchFamily="34" charset="0"/>
              </a:rPr>
              <a:t>(GPUs and FPGA)</a:t>
            </a:r>
          </a:p>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Networking</a:t>
            </a:r>
            <a:b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lumMod val="75000"/>
                  </a:srgbClr>
                </a:solidFill>
                <a:latin typeface="Amazon Ember" panose="020B0603020204020204" pitchFamily="34" charset="0"/>
                <a:ea typeface="Amazon Ember" panose="020B0603020204020204" pitchFamily="34" charset="0"/>
                <a:cs typeface="Amazon Ember" panose="020B0603020204020204" pitchFamily="34" charset="0"/>
              </a:rPr>
              <a:t>(up to 100 Gbps)</a:t>
            </a:r>
          </a:p>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Bare Metal</a:t>
            </a:r>
          </a:p>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Size </a:t>
            </a:r>
            <a:b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lumMod val="75000"/>
                  </a:srgbClr>
                </a:solidFill>
                <a:latin typeface="Amazon Ember" panose="020B0603020204020204" pitchFamily="34" charset="0"/>
                <a:ea typeface="Amazon Ember" panose="020B0603020204020204" pitchFamily="34" charset="0"/>
                <a:cs typeface="Amazon Ember" panose="020B0603020204020204" pitchFamily="34" charset="0"/>
              </a:rPr>
              <a:t>(Nano to 48xlarge – 192vCPU)</a:t>
            </a:r>
          </a:p>
        </p:txBody>
      </p:sp>
      <p:grpSp>
        <p:nvGrpSpPr>
          <p:cNvPr id="28" name="Group 27">
            <a:extLst>
              <a:ext uri="{FF2B5EF4-FFF2-40B4-BE49-F238E27FC236}">
                <a16:creationId xmlns:a16="http://schemas.microsoft.com/office/drawing/2014/main" id="{10CE929F-D783-1742-A7DF-CE6013EC52DD}"/>
              </a:ext>
            </a:extLst>
          </p:cNvPr>
          <p:cNvGrpSpPr/>
          <p:nvPr/>
        </p:nvGrpSpPr>
        <p:grpSpPr>
          <a:xfrm>
            <a:off x="9087395" y="2959568"/>
            <a:ext cx="2510536" cy="2024715"/>
            <a:chOff x="10904874" y="3157474"/>
            <a:chExt cx="3012642" cy="2429658"/>
          </a:xfrm>
        </p:grpSpPr>
        <p:sp>
          <p:nvSpPr>
            <p:cNvPr id="29" name="Title 1">
              <a:extLst>
                <a:ext uri="{FF2B5EF4-FFF2-40B4-BE49-F238E27FC236}">
                  <a16:creationId xmlns:a16="http://schemas.microsoft.com/office/drawing/2014/main" id="{4793B003-EF83-477C-BAC4-266D24F01B40}"/>
                </a:ext>
              </a:extLst>
            </p:cNvPr>
            <p:cNvSpPr txBox="1">
              <a:spLocks/>
            </p:cNvSpPr>
            <p:nvPr/>
          </p:nvSpPr>
          <p:spPr>
            <a:xfrm>
              <a:off x="10920374" y="3867764"/>
              <a:ext cx="2997142" cy="554441"/>
            </a:xfrm>
            <a:prstGeom prst="rect">
              <a:avLst/>
            </a:prstGeom>
          </p:spPr>
          <p:txBody>
            <a:bodyPr vert="horz" wrap="square" lIns="0" tIns="0" rIns="0" bIns="0" rtlCol="0" anchor="ctr">
              <a:noAutofit/>
            </a:bodyPr>
            <a:lstStyle>
              <a:lvl1pPr algn="l" defTabSz="1097234" rtl="0" eaLnBrk="1" latinLnBrk="0" hangingPunct="1">
                <a:lnSpc>
                  <a:spcPct val="90000"/>
                </a:lnSpc>
                <a:spcBef>
                  <a:spcPct val="0"/>
                </a:spcBef>
                <a:buNone/>
                <a:defRPr lang="en-US" sz="4800" b="0" kern="1200" cap="none" spc="-120" baseline="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1462920">
                <a:defRPr/>
              </a:pPr>
              <a:r>
                <a:rPr lang="en-US" sz="6666" b="1" spc="-16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400+</a:t>
              </a:r>
              <a:endParaRPr lang="en-US" sz="5500" b="1" spc="-16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29">
              <a:extLst>
                <a:ext uri="{FF2B5EF4-FFF2-40B4-BE49-F238E27FC236}">
                  <a16:creationId xmlns:a16="http://schemas.microsoft.com/office/drawing/2014/main" id="{E7E80A25-E000-4E7B-A81B-383B2AB71F99}"/>
                </a:ext>
              </a:extLst>
            </p:cNvPr>
            <p:cNvSpPr txBox="1"/>
            <p:nvPr/>
          </p:nvSpPr>
          <p:spPr>
            <a:xfrm>
              <a:off x="10904875" y="4487260"/>
              <a:ext cx="2997144" cy="509090"/>
            </a:xfrm>
            <a:prstGeom prst="rect">
              <a:avLst/>
            </a:prstGeom>
            <a:noFill/>
          </p:spPr>
          <p:txBody>
            <a:bodyPr wrap="square" lIns="152400" tIns="121920" rIns="152400" bIns="121920" rtlCol="0">
              <a:noAutofit/>
            </a:bodyPr>
            <a:lstStyle/>
            <a:p>
              <a:pPr algn="ctr" defTabSz="914363">
                <a:lnSpc>
                  <a:spcPct val="90000"/>
                </a:lnSpc>
                <a:spcAft>
                  <a:spcPts val="1500"/>
                </a:spcAft>
                <a:defRPr/>
              </a:pPr>
              <a:r>
                <a:rPr lang="en-US" sz="1333" b="1" spc="25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 TYPES</a:t>
              </a:r>
            </a:p>
          </p:txBody>
        </p:sp>
        <p:sp>
          <p:nvSpPr>
            <p:cNvPr id="31" name="TextBox 30">
              <a:extLst>
                <a:ext uri="{FF2B5EF4-FFF2-40B4-BE49-F238E27FC236}">
                  <a16:creationId xmlns:a16="http://schemas.microsoft.com/office/drawing/2014/main" id="{586D0BE3-090B-4944-A5A4-DA64547CC64F}"/>
                </a:ext>
              </a:extLst>
            </p:cNvPr>
            <p:cNvSpPr txBox="1"/>
            <p:nvPr/>
          </p:nvSpPr>
          <p:spPr>
            <a:xfrm>
              <a:off x="11309161" y="5054118"/>
              <a:ext cx="2188572" cy="533014"/>
            </a:xfrm>
            <a:prstGeom prst="rect">
              <a:avLst/>
            </a:prstGeom>
            <a:noFill/>
          </p:spPr>
          <p:txBody>
            <a:bodyPr wrap="square" lIns="152400" tIns="121920" rIns="152400" bIns="121920" rtlCol="0" anchor="ctr">
              <a:noAutofit/>
            </a:bodyPr>
            <a:lstStyle/>
            <a:p>
              <a:pPr algn="ctr" defTabSz="914363">
                <a:lnSpc>
                  <a:spcPct val="90000"/>
                </a:lnSpc>
                <a:spcAft>
                  <a:spcPts val="1000"/>
                </a:spcAft>
                <a:defRPr/>
              </a:pP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for virtually every workload and business need</a:t>
              </a:r>
            </a:p>
          </p:txBody>
        </p:sp>
        <p:sp>
          <p:nvSpPr>
            <p:cNvPr id="32" name="TextBox 31">
              <a:extLst>
                <a:ext uri="{FF2B5EF4-FFF2-40B4-BE49-F238E27FC236}">
                  <a16:creationId xmlns:a16="http://schemas.microsoft.com/office/drawing/2014/main" id="{4CBB0D85-6E28-7044-AAAB-E28755F860C1}"/>
                </a:ext>
              </a:extLst>
            </p:cNvPr>
            <p:cNvSpPr txBox="1"/>
            <p:nvPr/>
          </p:nvSpPr>
          <p:spPr>
            <a:xfrm>
              <a:off x="10904874" y="3157474"/>
              <a:ext cx="2997144" cy="509090"/>
            </a:xfrm>
            <a:prstGeom prst="rect">
              <a:avLst/>
            </a:prstGeom>
            <a:noFill/>
          </p:spPr>
          <p:txBody>
            <a:bodyPr wrap="square" lIns="152400" tIns="121920" rIns="152400" bIns="121920" rtlCol="0">
              <a:noAutofit/>
            </a:bodyPr>
            <a:lstStyle/>
            <a:p>
              <a:pPr algn="ctr" defTabSz="914363">
                <a:lnSpc>
                  <a:spcPct val="90000"/>
                </a:lnSpc>
                <a:spcAft>
                  <a:spcPts val="1500"/>
                </a:spcAft>
                <a:defRPr/>
              </a:pPr>
              <a:r>
                <a:rPr lang="en-US" sz="1333" b="1" spc="25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MORE THAN</a:t>
              </a:r>
            </a:p>
          </p:txBody>
        </p:sp>
      </p:grpSp>
      <p:cxnSp>
        <p:nvCxnSpPr>
          <p:cNvPr id="33" name="Straight Connector 32">
            <a:extLst>
              <a:ext uri="{FF2B5EF4-FFF2-40B4-BE49-F238E27FC236}">
                <a16:creationId xmlns:a16="http://schemas.microsoft.com/office/drawing/2014/main" id="{B8D50E08-7605-EC40-9DA5-A5C2545DCBD3}"/>
              </a:ext>
            </a:extLst>
          </p:cNvPr>
          <p:cNvCxnSpPr>
            <a:cxnSpLocks/>
          </p:cNvCxnSpPr>
          <p:nvPr/>
        </p:nvCxnSpPr>
        <p:spPr>
          <a:xfrm flipV="1">
            <a:off x="3175383" y="2280956"/>
            <a:ext cx="0" cy="3778544"/>
          </a:xfrm>
          <a:prstGeom prst="line">
            <a:avLst/>
          </a:prstGeom>
          <a:ln w="9525">
            <a:solidFill>
              <a:srgbClr val="4062B7"/>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935B024-86B0-ED45-B345-5A951723171B}"/>
              </a:ext>
            </a:extLst>
          </p:cNvPr>
          <p:cNvCxnSpPr>
            <a:cxnSpLocks/>
          </p:cNvCxnSpPr>
          <p:nvPr/>
        </p:nvCxnSpPr>
        <p:spPr>
          <a:xfrm flipV="1">
            <a:off x="6185820" y="2280956"/>
            <a:ext cx="0" cy="3778544"/>
          </a:xfrm>
          <a:prstGeom prst="line">
            <a:avLst/>
          </a:prstGeom>
          <a:ln w="9525">
            <a:solidFill>
              <a:srgbClr val="4062B7"/>
            </a:solidFill>
          </a:ln>
        </p:spPr>
        <p:style>
          <a:lnRef idx="2">
            <a:schemeClr val="accent1"/>
          </a:lnRef>
          <a:fillRef idx="0">
            <a:schemeClr val="accent1"/>
          </a:fillRef>
          <a:effectRef idx="1">
            <a:schemeClr val="accent1"/>
          </a:effectRef>
          <a:fontRef idx="minor">
            <a:schemeClr val="tx1"/>
          </a:fontRef>
        </p:style>
      </p:cxnSp>
      <p:sp>
        <p:nvSpPr>
          <p:cNvPr id="35" name="Plus Sign 17">
            <a:extLst>
              <a:ext uri="{FF2B5EF4-FFF2-40B4-BE49-F238E27FC236}">
                <a16:creationId xmlns:a16="http://schemas.microsoft.com/office/drawing/2014/main" id="{516A7B05-7392-B447-8EDB-300FCB320BE5}"/>
              </a:ext>
            </a:extLst>
          </p:cNvPr>
          <p:cNvSpPr/>
          <p:nvPr/>
        </p:nvSpPr>
        <p:spPr bwMode="auto">
          <a:xfrm>
            <a:off x="6021129" y="3764631"/>
            <a:ext cx="343988" cy="343988"/>
          </a:xfrm>
          <a:prstGeom prst="mathPlus">
            <a:avLst/>
          </a:prstGeom>
          <a:solidFill>
            <a:srgbClr val="3F62B7"/>
          </a:solidFill>
          <a:ln w="28575">
            <a:solidFill>
              <a:srgbClr val="0D28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Plus Sign 17">
            <a:extLst>
              <a:ext uri="{FF2B5EF4-FFF2-40B4-BE49-F238E27FC236}">
                <a16:creationId xmlns:a16="http://schemas.microsoft.com/office/drawing/2014/main" id="{B6DE8444-36CA-D14A-AFCB-F01EE2FA6FFF}"/>
              </a:ext>
            </a:extLst>
          </p:cNvPr>
          <p:cNvSpPr/>
          <p:nvPr/>
        </p:nvSpPr>
        <p:spPr bwMode="auto">
          <a:xfrm>
            <a:off x="3017684" y="3764631"/>
            <a:ext cx="343988" cy="343988"/>
          </a:xfrm>
          <a:prstGeom prst="mathPlus">
            <a:avLst/>
          </a:prstGeom>
          <a:solidFill>
            <a:srgbClr val="3F62B7"/>
          </a:solidFill>
          <a:ln w="28575">
            <a:solidFill>
              <a:srgbClr val="0D28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Equals 209">
            <a:extLst>
              <a:ext uri="{FF2B5EF4-FFF2-40B4-BE49-F238E27FC236}">
                <a16:creationId xmlns:a16="http://schemas.microsoft.com/office/drawing/2014/main" id="{3B85967F-E258-CE4B-A62F-B877523AF68E}"/>
              </a:ext>
            </a:extLst>
          </p:cNvPr>
          <p:cNvSpPr/>
          <p:nvPr/>
        </p:nvSpPr>
        <p:spPr bwMode="auto">
          <a:xfrm>
            <a:off x="8843608" y="3770770"/>
            <a:ext cx="308504" cy="308504"/>
          </a:xfrm>
          <a:prstGeom prst="mathEqual">
            <a:avLst/>
          </a:prstGeom>
          <a:solidFill>
            <a:srgbClr val="3F62B7"/>
          </a:solidFill>
          <a:ln>
            <a:solidFill>
              <a:srgbClr val="0D28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9013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7" grpId="0"/>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AWS Graviton Processor</a:t>
            </a:r>
          </a:p>
        </p:txBody>
      </p:sp>
      <p:sp>
        <p:nvSpPr>
          <p:cNvPr id="3" name="Text Placeholder 2">
            <a:extLst>
              <a:ext uri="{FF2B5EF4-FFF2-40B4-BE49-F238E27FC236}">
                <a16:creationId xmlns:a16="http://schemas.microsoft.com/office/drawing/2014/main" id="{D32C1F61-BE47-4EF9-99A7-0BBE4A6AFA35}"/>
              </a:ext>
            </a:extLst>
          </p:cNvPr>
          <p:cNvSpPr>
            <a:spLocks noGrp="1"/>
          </p:cNvSpPr>
          <p:nvPr>
            <p:ph type="body" sz="quarter" idx="10"/>
          </p:nvPr>
        </p:nvSpPr>
        <p:spPr/>
        <p:txBody>
          <a:bodyPr/>
          <a:lstStyle/>
          <a:p>
            <a:r>
              <a:rPr lang="en-US" dirty="0"/>
              <a:t>Best price performance in ec2</a:t>
            </a:r>
          </a:p>
        </p:txBody>
      </p:sp>
      <p:sp>
        <p:nvSpPr>
          <p:cNvPr id="21" name="TextBox 20">
            <a:extLst>
              <a:ext uri="{FF2B5EF4-FFF2-40B4-BE49-F238E27FC236}">
                <a16:creationId xmlns:a16="http://schemas.microsoft.com/office/drawing/2014/main" id="{A68951AD-BBCB-4A57-B93F-4CDDE0A60E6E}"/>
              </a:ext>
            </a:extLst>
          </p:cNvPr>
          <p:cNvSpPr txBox="1"/>
          <p:nvPr/>
        </p:nvSpPr>
        <p:spPr>
          <a:xfrm>
            <a:off x="1275124" y="2091212"/>
            <a:ext cx="2609591" cy="482598"/>
          </a:xfrm>
          <a:prstGeom prst="rect">
            <a:avLst/>
          </a:prstGeom>
          <a:noFill/>
        </p:spPr>
        <p:txBody>
          <a:bodyPr wrap="square" lIns="152400" tIns="121920" rIns="152400" bIns="121920" rtlCol="0" anchor="ctr">
            <a:noAutofit/>
          </a:bodyPr>
          <a:lstStyle/>
          <a:p>
            <a:pPr algn="ctr" defTabSz="914363">
              <a:lnSpc>
                <a:spcPct val="90000"/>
              </a:lnSpc>
              <a:spcAft>
                <a:spcPts val="1500"/>
              </a:spcAft>
              <a:defRPr/>
            </a:pPr>
            <a:r>
              <a:rPr lang="en-US" sz="1867" b="1" spc="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CAPABILITY</a:t>
            </a:r>
          </a:p>
        </p:txBody>
      </p:sp>
      <p:sp>
        <p:nvSpPr>
          <p:cNvPr id="22" name="TextBox 21">
            <a:extLst>
              <a:ext uri="{FF2B5EF4-FFF2-40B4-BE49-F238E27FC236}">
                <a16:creationId xmlns:a16="http://schemas.microsoft.com/office/drawing/2014/main" id="{BD1B47ED-4423-4AD7-9D12-236F06752260}"/>
              </a:ext>
            </a:extLst>
          </p:cNvPr>
          <p:cNvSpPr txBox="1"/>
          <p:nvPr/>
        </p:nvSpPr>
        <p:spPr>
          <a:xfrm>
            <a:off x="7031235" y="2091212"/>
            <a:ext cx="4094501" cy="482598"/>
          </a:xfrm>
          <a:prstGeom prst="rect">
            <a:avLst/>
          </a:prstGeom>
          <a:noFill/>
        </p:spPr>
        <p:txBody>
          <a:bodyPr wrap="square" lIns="152400" tIns="121920" rIns="152400" bIns="121920" rtlCol="0" anchor="ctr">
            <a:noAutofit/>
          </a:bodyPr>
          <a:lstStyle>
            <a:defPPr>
              <a:defRPr lang="en-US"/>
            </a:defPPr>
            <a:lvl1pPr algn="ctr">
              <a:lnSpc>
                <a:spcPct val="90000"/>
              </a:lnSpc>
              <a:spcAft>
                <a:spcPts val="1800"/>
              </a:spcAft>
              <a:defRPr sz="2200" b="1" spc="300"/>
            </a:lvl1pPr>
          </a:lstStyle>
          <a:p>
            <a:pPr defTabSz="914363">
              <a:spcAft>
                <a:spcPts val="1500"/>
              </a:spcAft>
              <a:defRPr/>
            </a:pPr>
            <a:r>
              <a:rPr lang="en-US" sz="1867" spc="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HOW MUCH FASTER?</a:t>
            </a:r>
          </a:p>
        </p:txBody>
      </p:sp>
      <p:sp>
        <p:nvSpPr>
          <p:cNvPr id="25" name="Rectangle 24">
            <a:extLst>
              <a:ext uri="{FF2B5EF4-FFF2-40B4-BE49-F238E27FC236}">
                <a16:creationId xmlns:a16="http://schemas.microsoft.com/office/drawing/2014/main" id="{991750D3-1A2B-4459-A6EF-D69A5B6D5E53}"/>
              </a:ext>
            </a:extLst>
          </p:cNvPr>
          <p:cNvSpPr/>
          <p:nvPr/>
        </p:nvSpPr>
        <p:spPr bwMode="auto">
          <a:xfrm>
            <a:off x="6185820" y="1690241"/>
            <a:ext cx="2638811" cy="4495800"/>
          </a:xfrm>
          <a:prstGeom prst="rect">
            <a:avLst/>
          </a:prstGeom>
          <a:ln w="190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a16="http://schemas.microsoft.com/office/drawing/2014/main" id="{4F2DA494-1484-4542-B2F9-2497F152E07C}"/>
              </a:ext>
            </a:extLst>
          </p:cNvPr>
          <p:cNvSpPr txBox="1"/>
          <p:nvPr/>
        </p:nvSpPr>
        <p:spPr>
          <a:xfrm>
            <a:off x="651406" y="2332511"/>
            <a:ext cx="4077152" cy="2964973"/>
          </a:xfrm>
          <a:prstGeom prst="rect">
            <a:avLst/>
          </a:prstGeom>
          <a:noFill/>
          <a:ln>
            <a:noFill/>
          </a:ln>
        </p:spPr>
        <p:txBody>
          <a:bodyPr wrap="square" lIns="152400" tIns="121920" rIns="152400" bIns="121920" rtlCol="0" anchor="ctr">
            <a:noAutofit/>
          </a:bodyPr>
          <a:lstStyle/>
          <a:p>
            <a:pPr algn="ctr" defTabSz="914363">
              <a:lnSpc>
                <a:spcPct val="90000"/>
              </a:lnSpc>
              <a:spcAft>
                <a:spcPts val="1500"/>
              </a:spcAft>
              <a:defRPr/>
            </a:pPr>
            <a:r>
              <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Compute Performance</a:t>
            </a:r>
          </a:p>
          <a:p>
            <a:pPr algn="ctr" defTabSz="914363">
              <a:lnSpc>
                <a:spcPct val="90000"/>
              </a:lnSpc>
              <a:spcAft>
                <a:spcPts val="1500"/>
              </a:spcAft>
              <a:defRPr/>
            </a:pPr>
            <a:r>
              <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Floating-point performance</a:t>
            </a:r>
          </a:p>
          <a:p>
            <a:pPr algn="ctr" defTabSz="914363">
              <a:lnSpc>
                <a:spcPct val="90000"/>
              </a:lnSpc>
              <a:spcAft>
                <a:spcPts val="1500"/>
              </a:spcAft>
              <a:defRPr/>
            </a:pPr>
            <a:r>
              <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Cryptographic Workload Performance</a:t>
            </a:r>
          </a:p>
          <a:p>
            <a:pPr algn="ctr" defTabSz="914363">
              <a:lnSpc>
                <a:spcPct val="90000"/>
              </a:lnSpc>
              <a:spcAft>
                <a:spcPts val="1500"/>
              </a:spcAft>
              <a:defRPr/>
            </a:pPr>
            <a:r>
              <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Vector-instruction performance</a:t>
            </a:r>
          </a:p>
          <a:p>
            <a:pPr algn="ctr" defTabSz="914363">
              <a:lnSpc>
                <a:spcPct val="90000"/>
              </a:lnSpc>
              <a:spcAft>
                <a:spcPts val="1500"/>
              </a:spcAft>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3585E218-FEFD-B109-5842-F2BA08E676F5}"/>
              </a:ext>
            </a:extLst>
          </p:cNvPr>
          <p:cNvSpPr txBox="1"/>
          <p:nvPr/>
        </p:nvSpPr>
        <p:spPr>
          <a:xfrm>
            <a:off x="6786055" y="2332510"/>
            <a:ext cx="4077152" cy="2964973"/>
          </a:xfrm>
          <a:prstGeom prst="rect">
            <a:avLst/>
          </a:prstGeom>
          <a:noFill/>
          <a:ln>
            <a:noFill/>
          </a:ln>
        </p:spPr>
        <p:txBody>
          <a:bodyPr wrap="square" lIns="152400" tIns="121920" rIns="152400" bIns="121920" rtlCol="0" anchor="ctr">
            <a:noAutofit/>
          </a:bodyPr>
          <a:lstStyle/>
          <a:p>
            <a:pPr algn="ctr" defTabSz="914363">
              <a:lnSpc>
                <a:spcPct val="90000"/>
              </a:lnSpc>
              <a:spcAft>
                <a:spcPts val="1500"/>
              </a:spcAft>
              <a:defRPr/>
            </a:pPr>
            <a:r>
              <a:rPr lang="en-US" sz="15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25% better</a:t>
            </a:r>
          </a:p>
          <a:p>
            <a:pPr algn="ctr" defTabSz="914363">
              <a:lnSpc>
                <a:spcPct val="90000"/>
              </a:lnSpc>
              <a:spcAft>
                <a:spcPts val="1500"/>
              </a:spcAft>
              <a:defRPr/>
            </a:pPr>
            <a:r>
              <a:rPr lang="en-US" sz="15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2x higher</a:t>
            </a:r>
          </a:p>
          <a:p>
            <a:pPr algn="ctr" defTabSz="914363">
              <a:lnSpc>
                <a:spcPct val="90000"/>
              </a:lnSpc>
              <a:spcAft>
                <a:spcPts val="1500"/>
              </a:spcAft>
              <a:defRPr/>
            </a:pPr>
            <a:r>
              <a:rPr lang="en-US" sz="15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2x higher</a:t>
            </a:r>
          </a:p>
          <a:p>
            <a:pPr algn="ctr" defTabSz="914363">
              <a:lnSpc>
                <a:spcPct val="90000"/>
              </a:lnSpc>
              <a:spcAft>
                <a:spcPts val="1500"/>
              </a:spcAft>
              <a:defRPr/>
            </a:pPr>
            <a:r>
              <a:rPr lang="en-US" sz="15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35% higher</a:t>
            </a:r>
          </a:p>
          <a:p>
            <a:pPr algn="ctr" defTabSz="914363">
              <a:lnSpc>
                <a:spcPct val="90000"/>
              </a:lnSpc>
              <a:spcAft>
                <a:spcPts val="1500"/>
              </a:spcAft>
              <a:defRPr/>
            </a:pPr>
            <a:endParaRPr lang="en-US" sz="15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Arrow: Right 5">
            <a:extLst>
              <a:ext uri="{FF2B5EF4-FFF2-40B4-BE49-F238E27FC236}">
                <a16:creationId xmlns:a16="http://schemas.microsoft.com/office/drawing/2014/main" id="{26060573-EA59-22A0-6CC9-C198CC09237D}"/>
              </a:ext>
            </a:extLst>
          </p:cNvPr>
          <p:cNvSpPr/>
          <p:nvPr/>
        </p:nvSpPr>
        <p:spPr>
          <a:xfrm>
            <a:off x="5573923" y="2972808"/>
            <a:ext cx="1223794" cy="97746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205225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a:extLst>
              <a:ext uri="{FF2B5EF4-FFF2-40B4-BE49-F238E27FC236}">
                <a16:creationId xmlns:a16="http://schemas.microsoft.com/office/drawing/2014/main" id="{C92345E0-C48B-4B19-90D0-D7FD487A3DD5}"/>
              </a:ext>
            </a:extLst>
          </p:cNvPr>
          <p:cNvSpPr/>
          <p:nvPr/>
        </p:nvSpPr>
        <p:spPr>
          <a:xfrm>
            <a:off x="54247" y="725609"/>
            <a:ext cx="1979856"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0" name="Rectangle 179">
            <a:extLst>
              <a:ext uri="{FF2B5EF4-FFF2-40B4-BE49-F238E27FC236}">
                <a16:creationId xmlns:a16="http://schemas.microsoft.com/office/drawing/2014/main" id="{A8DCCFB5-2E24-43C0-A425-92152D5CE6F6}"/>
              </a:ext>
            </a:extLst>
          </p:cNvPr>
          <p:cNvSpPr/>
          <p:nvPr/>
        </p:nvSpPr>
        <p:spPr>
          <a:xfrm>
            <a:off x="54201" y="4214217"/>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1" name="Rectangle 180">
            <a:extLst>
              <a:ext uri="{FF2B5EF4-FFF2-40B4-BE49-F238E27FC236}">
                <a16:creationId xmlns:a16="http://schemas.microsoft.com/office/drawing/2014/main" id="{CBA9A5D6-896C-49C2-8658-AD3D6DF7474F}"/>
              </a:ext>
            </a:extLst>
          </p:cNvPr>
          <p:cNvSpPr/>
          <p:nvPr/>
        </p:nvSpPr>
        <p:spPr>
          <a:xfrm>
            <a:off x="54246" y="711116"/>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.NET Application Migration</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Elastic Beanstalk </a:t>
              </a:r>
            </a:p>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Self-Managed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VM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 Serverless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109415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F57F7F-5450-3D4B-81D6-53DA0B8D9C4A}"/>
              </a:ext>
            </a:extLst>
          </p:cNvPr>
          <p:cNvSpPr/>
          <p:nvPr/>
        </p:nvSpPr>
        <p:spPr>
          <a:xfrm>
            <a:off x="4647216" y="3063630"/>
            <a:ext cx="1481443" cy="3143838"/>
          </a:xfrm>
          <a:prstGeom prst="rect">
            <a:avLst/>
          </a:prstGeom>
          <a:noFill/>
          <a:ln w="12700">
            <a:solidFill>
              <a:schemeClr val="bg1">
                <a:lumMod val="25000"/>
                <a:lumOff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167" dirty="0">
                <a:solidFill>
                  <a:schemeClr val="bg1">
                    <a:lumMod val="25000"/>
                    <a:lumOff val="75000"/>
                  </a:schemeClr>
                </a:solidFill>
              </a:rPr>
              <a:t>Availability Zone 1</a:t>
            </a:r>
          </a:p>
        </p:txBody>
      </p:sp>
      <p:sp>
        <p:nvSpPr>
          <p:cNvPr id="4" name="Rectangle 3">
            <a:extLst>
              <a:ext uri="{FF2B5EF4-FFF2-40B4-BE49-F238E27FC236}">
                <a16:creationId xmlns:a16="http://schemas.microsoft.com/office/drawing/2014/main" id="{32D73C16-89C0-D44A-97B8-23910DEF9719}"/>
              </a:ext>
            </a:extLst>
          </p:cNvPr>
          <p:cNvSpPr/>
          <p:nvPr/>
        </p:nvSpPr>
        <p:spPr>
          <a:xfrm>
            <a:off x="4269748" y="3362644"/>
            <a:ext cx="5816278" cy="2739343"/>
          </a:xfrm>
          <a:prstGeom prst="rect">
            <a:avLst/>
          </a:prstGeom>
          <a:noFill/>
          <a:ln w="12700">
            <a:solidFill>
              <a:srgbClr val="0C9B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167" dirty="0">
                <a:ln w="0"/>
                <a:solidFill>
                  <a:srgbClr val="0C9B2E"/>
                </a:solidFill>
              </a:rPr>
              <a:t>VPC</a:t>
            </a:r>
          </a:p>
        </p:txBody>
      </p:sp>
      <p:sp>
        <p:nvSpPr>
          <p:cNvPr id="5" name="Rectangle 4">
            <a:extLst>
              <a:ext uri="{FF2B5EF4-FFF2-40B4-BE49-F238E27FC236}">
                <a16:creationId xmlns:a16="http://schemas.microsoft.com/office/drawing/2014/main" id="{E74A5D8D-0FEB-3943-8B72-9E2448702E5A}"/>
              </a:ext>
            </a:extLst>
          </p:cNvPr>
          <p:cNvSpPr/>
          <p:nvPr/>
        </p:nvSpPr>
        <p:spPr>
          <a:xfrm>
            <a:off x="4114247" y="2060537"/>
            <a:ext cx="6329079" cy="4279491"/>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167" dirty="0">
                <a:solidFill>
                  <a:srgbClr val="FAFAFA"/>
                </a:solidFill>
              </a:rPr>
              <a:t>AWS Cloud</a:t>
            </a:r>
          </a:p>
        </p:txBody>
      </p:sp>
      <p:sp>
        <p:nvSpPr>
          <p:cNvPr id="6" name="Rectangle 5">
            <a:extLst>
              <a:ext uri="{FF2B5EF4-FFF2-40B4-BE49-F238E27FC236}">
                <a16:creationId xmlns:a16="http://schemas.microsoft.com/office/drawing/2014/main" id="{1C4AA5BC-C402-A743-9E57-35B8979C1153}"/>
              </a:ext>
            </a:extLst>
          </p:cNvPr>
          <p:cNvSpPr/>
          <p:nvPr/>
        </p:nvSpPr>
        <p:spPr>
          <a:xfrm>
            <a:off x="8166963" y="3063631"/>
            <a:ext cx="1552532" cy="3143837"/>
          </a:xfrm>
          <a:prstGeom prst="rect">
            <a:avLst/>
          </a:prstGeom>
          <a:noFill/>
          <a:ln w="12700">
            <a:solidFill>
              <a:schemeClr val="bg1">
                <a:lumMod val="25000"/>
                <a:lumOff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167" dirty="0">
                <a:solidFill>
                  <a:schemeClr val="bg1">
                    <a:lumMod val="25000"/>
                    <a:lumOff val="75000"/>
                  </a:schemeClr>
                </a:solidFill>
              </a:rPr>
              <a:t>Availability Zone 2</a:t>
            </a:r>
          </a:p>
        </p:txBody>
      </p:sp>
      <p:sp>
        <p:nvSpPr>
          <p:cNvPr id="7" name="Rectangle 6">
            <a:extLst>
              <a:ext uri="{FF2B5EF4-FFF2-40B4-BE49-F238E27FC236}">
                <a16:creationId xmlns:a16="http://schemas.microsoft.com/office/drawing/2014/main" id="{4079BCCF-8829-1846-A9B6-189E14803092}"/>
              </a:ext>
            </a:extLst>
          </p:cNvPr>
          <p:cNvSpPr/>
          <p:nvPr/>
        </p:nvSpPr>
        <p:spPr>
          <a:xfrm>
            <a:off x="4466562" y="4818222"/>
            <a:ext cx="5422649" cy="885844"/>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167" dirty="0">
              <a:solidFill>
                <a:srgbClr val="FF9900"/>
              </a:solidFill>
            </a:endParaRPr>
          </a:p>
          <a:p>
            <a:pPr algn="ctr"/>
            <a:r>
              <a:rPr lang="en-US" sz="1167" dirty="0">
                <a:solidFill>
                  <a:srgbClr val="FF9900"/>
                </a:solidFill>
              </a:rPr>
              <a:t>Auto Scaling Group   </a:t>
            </a:r>
          </a:p>
        </p:txBody>
      </p:sp>
      <p:pic>
        <p:nvPicPr>
          <p:cNvPr id="8" name="Graphic 131">
            <a:extLst>
              <a:ext uri="{FF2B5EF4-FFF2-40B4-BE49-F238E27FC236}">
                <a16:creationId xmlns:a16="http://schemas.microsoft.com/office/drawing/2014/main" id="{BF70CECC-3CC4-4C46-8523-638AEE2A11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7893" y="2071091"/>
            <a:ext cx="363513" cy="363513"/>
          </a:xfrm>
          <a:prstGeom prst="rect">
            <a:avLst/>
          </a:prstGeom>
        </p:spPr>
      </p:pic>
      <p:pic>
        <p:nvPicPr>
          <p:cNvPr id="9" name="Graphic 132">
            <a:extLst>
              <a:ext uri="{FF2B5EF4-FFF2-40B4-BE49-F238E27FC236}">
                <a16:creationId xmlns:a16="http://schemas.microsoft.com/office/drawing/2014/main" id="{DB6F2F06-72F3-BB48-9972-31B5AEAB5B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8498" y="4804260"/>
            <a:ext cx="270288" cy="270288"/>
          </a:xfrm>
          <a:prstGeom prst="rect">
            <a:avLst/>
          </a:prstGeom>
        </p:spPr>
      </p:pic>
      <p:pic>
        <p:nvPicPr>
          <p:cNvPr id="10" name="Graphic 133">
            <a:extLst>
              <a:ext uri="{FF2B5EF4-FFF2-40B4-BE49-F238E27FC236}">
                <a16:creationId xmlns:a16="http://schemas.microsoft.com/office/drawing/2014/main" id="{72907050-F225-AE40-9331-D1DEF3C7FC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0223" y="3369213"/>
            <a:ext cx="309243" cy="309243"/>
          </a:xfrm>
          <a:prstGeom prst="rect">
            <a:avLst/>
          </a:prstGeom>
        </p:spPr>
      </p:pic>
      <p:sp>
        <p:nvSpPr>
          <p:cNvPr id="11" name="Rectangle 10">
            <a:extLst>
              <a:ext uri="{FF2B5EF4-FFF2-40B4-BE49-F238E27FC236}">
                <a16:creationId xmlns:a16="http://schemas.microsoft.com/office/drawing/2014/main" id="{A6CAE170-335D-C94B-9495-9AE846EB80E2}"/>
              </a:ext>
            </a:extLst>
          </p:cNvPr>
          <p:cNvSpPr/>
          <p:nvPr/>
        </p:nvSpPr>
        <p:spPr>
          <a:xfrm>
            <a:off x="4372833" y="3881094"/>
            <a:ext cx="5607093" cy="206987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solidFill>
                  <a:schemeClr val="accent1"/>
                </a:solidFill>
              </a:rPr>
              <a:t>Elastic Beanstalk </a:t>
            </a:r>
          </a:p>
          <a:p>
            <a:pPr algn="l"/>
            <a:r>
              <a:rPr lang="en-US" sz="1000" dirty="0">
                <a:solidFill>
                  <a:schemeClr val="accent1"/>
                </a:solidFill>
              </a:rPr>
              <a:t>environment</a:t>
            </a:r>
          </a:p>
        </p:txBody>
      </p:sp>
      <p:pic>
        <p:nvPicPr>
          <p:cNvPr id="12" name="Graphic 153">
            <a:extLst>
              <a:ext uri="{FF2B5EF4-FFF2-40B4-BE49-F238E27FC236}">
                <a16:creationId xmlns:a16="http://schemas.microsoft.com/office/drawing/2014/main" id="{E45B8834-0722-8E44-98D3-33392B67B0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2833" y="3881093"/>
            <a:ext cx="275167" cy="275167"/>
          </a:xfrm>
          <a:prstGeom prst="rect">
            <a:avLst/>
          </a:prstGeom>
        </p:spPr>
      </p:pic>
      <p:pic>
        <p:nvPicPr>
          <p:cNvPr id="13" name="Graphic 157">
            <a:extLst>
              <a:ext uri="{FF2B5EF4-FFF2-40B4-BE49-F238E27FC236}">
                <a16:creationId xmlns:a16="http://schemas.microsoft.com/office/drawing/2014/main" id="{6B10688A-6F45-E840-A6C8-F0B474421A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47850" y="3947875"/>
            <a:ext cx="391583" cy="391583"/>
          </a:xfrm>
          <a:prstGeom prst="rect">
            <a:avLst/>
          </a:prstGeom>
        </p:spPr>
      </p:pic>
      <p:pic>
        <p:nvPicPr>
          <p:cNvPr id="14" name="Graphic 159">
            <a:extLst>
              <a:ext uri="{FF2B5EF4-FFF2-40B4-BE49-F238E27FC236}">
                <a16:creationId xmlns:a16="http://schemas.microsoft.com/office/drawing/2014/main" id="{A1529886-62AE-3F48-B0A6-16F06849F8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41070" y="2169058"/>
            <a:ext cx="592667" cy="592667"/>
          </a:xfrm>
          <a:prstGeom prst="rect">
            <a:avLst/>
          </a:prstGeom>
        </p:spPr>
      </p:pic>
      <p:sp>
        <p:nvSpPr>
          <p:cNvPr id="15" name="TextBox 14">
            <a:extLst>
              <a:ext uri="{FF2B5EF4-FFF2-40B4-BE49-F238E27FC236}">
                <a16:creationId xmlns:a16="http://schemas.microsoft.com/office/drawing/2014/main" id="{8036B21D-7622-3844-A368-1ACC89C3D49F}"/>
              </a:ext>
            </a:extLst>
          </p:cNvPr>
          <p:cNvSpPr txBox="1"/>
          <p:nvPr/>
        </p:nvSpPr>
        <p:spPr>
          <a:xfrm>
            <a:off x="4752276" y="5304005"/>
            <a:ext cx="1261088" cy="400110"/>
          </a:xfrm>
          <a:prstGeom prst="rect">
            <a:avLst/>
          </a:prstGeom>
          <a:noFill/>
        </p:spPr>
        <p:txBody>
          <a:bodyPr wrap="square" rtlCol="0">
            <a:spAutoFit/>
          </a:bodyPr>
          <a:lstStyle/>
          <a:p>
            <a:pPr algn="ctr"/>
            <a:r>
              <a:rPr lang="en-US" sz="1000" dirty="0">
                <a:solidFill>
                  <a:srgbClr val="FFC000"/>
                </a:solidFill>
              </a:rPr>
              <a:t>Web server </a:t>
            </a:r>
          </a:p>
          <a:p>
            <a:pPr algn="ctr"/>
            <a:r>
              <a:rPr lang="en-US" sz="1000" dirty="0">
                <a:solidFill>
                  <a:srgbClr val="FFC000"/>
                </a:solidFill>
              </a:rPr>
              <a:t>instances</a:t>
            </a:r>
          </a:p>
        </p:txBody>
      </p:sp>
      <p:pic>
        <p:nvPicPr>
          <p:cNvPr id="16" name="Graphic 161">
            <a:extLst>
              <a:ext uri="{FF2B5EF4-FFF2-40B4-BE49-F238E27FC236}">
                <a16:creationId xmlns:a16="http://schemas.microsoft.com/office/drawing/2014/main" id="{EADFF429-ED89-BF47-9F60-750D3E371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3651" y="4978060"/>
            <a:ext cx="391583" cy="391583"/>
          </a:xfrm>
          <a:prstGeom prst="rect">
            <a:avLst/>
          </a:prstGeom>
        </p:spPr>
      </p:pic>
      <p:sp>
        <p:nvSpPr>
          <p:cNvPr id="17" name="TextBox 16">
            <a:extLst>
              <a:ext uri="{FF2B5EF4-FFF2-40B4-BE49-F238E27FC236}">
                <a16:creationId xmlns:a16="http://schemas.microsoft.com/office/drawing/2014/main" id="{CEE4D26B-B30D-6941-85B7-FD4B5B820679}"/>
              </a:ext>
            </a:extLst>
          </p:cNvPr>
          <p:cNvSpPr txBox="1"/>
          <p:nvPr/>
        </p:nvSpPr>
        <p:spPr>
          <a:xfrm>
            <a:off x="8321294" y="5281269"/>
            <a:ext cx="1261088" cy="400110"/>
          </a:xfrm>
          <a:prstGeom prst="rect">
            <a:avLst/>
          </a:prstGeom>
          <a:noFill/>
        </p:spPr>
        <p:txBody>
          <a:bodyPr wrap="square" rtlCol="0">
            <a:spAutoFit/>
          </a:bodyPr>
          <a:lstStyle/>
          <a:p>
            <a:pPr algn="ctr"/>
            <a:r>
              <a:rPr lang="en-US" sz="1000" dirty="0">
                <a:solidFill>
                  <a:srgbClr val="FFC000"/>
                </a:solidFill>
              </a:rPr>
              <a:t>Web server</a:t>
            </a:r>
          </a:p>
          <a:p>
            <a:pPr algn="ctr"/>
            <a:r>
              <a:rPr lang="en-US" sz="1000" dirty="0">
                <a:solidFill>
                  <a:srgbClr val="FFC000"/>
                </a:solidFill>
              </a:rPr>
              <a:t>instances</a:t>
            </a:r>
          </a:p>
        </p:txBody>
      </p:sp>
      <p:pic>
        <p:nvPicPr>
          <p:cNvPr id="18" name="Graphic 163">
            <a:extLst>
              <a:ext uri="{FF2B5EF4-FFF2-40B4-BE49-F238E27FC236}">
                <a16:creationId xmlns:a16="http://schemas.microsoft.com/office/drawing/2014/main" id="{6BC9863E-7B99-3A45-A27E-1C5C0131384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2669" y="4955324"/>
            <a:ext cx="391583" cy="391583"/>
          </a:xfrm>
          <a:prstGeom prst="rect">
            <a:avLst/>
          </a:prstGeom>
        </p:spPr>
      </p:pic>
      <p:sp>
        <p:nvSpPr>
          <p:cNvPr id="19" name="TextBox 18">
            <a:extLst>
              <a:ext uri="{FF2B5EF4-FFF2-40B4-BE49-F238E27FC236}">
                <a16:creationId xmlns:a16="http://schemas.microsoft.com/office/drawing/2014/main" id="{2A2AEAF8-6A31-B840-A0DD-0A1CBB87EE9A}"/>
              </a:ext>
            </a:extLst>
          </p:cNvPr>
          <p:cNvSpPr txBox="1"/>
          <p:nvPr/>
        </p:nvSpPr>
        <p:spPr>
          <a:xfrm>
            <a:off x="6511516" y="1699229"/>
            <a:ext cx="1260884" cy="323165"/>
          </a:xfrm>
          <a:prstGeom prst="rect">
            <a:avLst/>
          </a:prstGeom>
          <a:noFill/>
        </p:spPr>
        <p:txBody>
          <a:bodyPr wrap="square" rtlCol="0">
            <a:spAutoFit/>
          </a:bodyPr>
          <a:lstStyle/>
          <a:p>
            <a:pPr algn="l"/>
            <a:r>
              <a:rPr lang="en-US" sz="1500" dirty="0" err="1">
                <a:latin typeface="Amazon Ember" panose="020B0603020204020204" pitchFamily="34" charset="0"/>
                <a:ea typeface="Amazon Ember" panose="020B0603020204020204" pitchFamily="34" charset="0"/>
                <a:cs typeface="Amazon Ember" panose="020B0603020204020204" pitchFamily="34" charset="0"/>
              </a:rPr>
              <a:t>myapp.com</a:t>
            </a: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0" name="Straight Arrow Connector 19">
            <a:extLst>
              <a:ext uri="{FF2B5EF4-FFF2-40B4-BE49-F238E27FC236}">
                <a16:creationId xmlns:a16="http://schemas.microsoft.com/office/drawing/2014/main" id="{647AF333-BAAF-9043-AFF2-19E02D9D8C75}"/>
              </a:ext>
            </a:extLst>
          </p:cNvPr>
          <p:cNvCxnSpPr>
            <a:cxnSpLocks/>
            <a:stCxn id="13" idx="0"/>
            <a:endCxn id="14" idx="2"/>
          </p:cNvCxnSpPr>
          <p:nvPr/>
        </p:nvCxnSpPr>
        <p:spPr>
          <a:xfrm flipH="1" flipV="1">
            <a:off x="7137404" y="2761725"/>
            <a:ext cx="6238" cy="118615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38C8EE8-E811-874C-876A-15E55ED385D4}"/>
              </a:ext>
            </a:extLst>
          </p:cNvPr>
          <p:cNvCxnSpPr>
            <a:cxnSpLocks/>
          </p:cNvCxnSpPr>
          <p:nvPr/>
        </p:nvCxnSpPr>
        <p:spPr>
          <a:xfrm flipH="1" flipV="1">
            <a:off x="7217977" y="4308713"/>
            <a:ext cx="1633207" cy="669347"/>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4151364-AF56-824D-990C-7BC1FB43C853}"/>
              </a:ext>
            </a:extLst>
          </p:cNvPr>
          <p:cNvCxnSpPr>
            <a:cxnSpLocks/>
            <a:stCxn id="16" idx="0"/>
          </p:cNvCxnSpPr>
          <p:nvPr/>
        </p:nvCxnSpPr>
        <p:spPr>
          <a:xfrm flipV="1">
            <a:off x="5389443" y="4295543"/>
            <a:ext cx="1619054" cy="682517"/>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CE97378-6D58-DA44-AFAB-060CE49BE68A}"/>
              </a:ext>
            </a:extLst>
          </p:cNvPr>
          <p:cNvSpPr txBox="1"/>
          <p:nvPr/>
        </p:nvSpPr>
        <p:spPr>
          <a:xfrm>
            <a:off x="6193909" y="4373960"/>
            <a:ext cx="1872043" cy="451534"/>
          </a:xfrm>
          <a:prstGeom prst="rect">
            <a:avLst/>
          </a:prstGeom>
          <a:noFill/>
        </p:spPr>
        <p:txBody>
          <a:bodyPr wrap="square" rtlCol="0">
            <a:spAutoFit/>
          </a:bodyPr>
          <a:lstStyle/>
          <a:p>
            <a:pPr algn="ctr"/>
            <a:r>
              <a:rPr lang="en-US" sz="1167" dirty="0"/>
              <a:t>Application load balancer</a:t>
            </a:r>
          </a:p>
        </p:txBody>
      </p:sp>
      <p:sp>
        <p:nvSpPr>
          <p:cNvPr id="24" name="TextBox 23">
            <a:extLst>
              <a:ext uri="{FF2B5EF4-FFF2-40B4-BE49-F238E27FC236}">
                <a16:creationId xmlns:a16="http://schemas.microsoft.com/office/drawing/2014/main" id="{C10F5204-53BA-8B44-A4B8-1AE907C33E14}"/>
              </a:ext>
            </a:extLst>
          </p:cNvPr>
          <p:cNvSpPr txBox="1"/>
          <p:nvPr/>
        </p:nvSpPr>
        <p:spPr>
          <a:xfrm>
            <a:off x="6207214" y="2852878"/>
            <a:ext cx="1918253" cy="271934"/>
          </a:xfrm>
          <a:prstGeom prst="rect">
            <a:avLst/>
          </a:prstGeom>
          <a:noFill/>
        </p:spPr>
        <p:txBody>
          <a:bodyPr wrap="square" rtlCol="0">
            <a:spAutoFit/>
          </a:bodyPr>
          <a:lstStyle/>
          <a:p>
            <a:pPr algn="ctr"/>
            <a:r>
              <a:rPr lang="en-US" sz="1167" dirty="0"/>
              <a:t>Amazon Route 53</a:t>
            </a:r>
          </a:p>
        </p:txBody>
      </p:sp>
      <p:cxnSp>
        <p:nvCxnSpPr>
          <p:cNvPr id="25" name="Straight Arrow Connector 24">
            <a:extLst>
              <a:ext uri="{FF2B5EF4-FFF2-40B4-BE49-F238E27FC236}">
                <a16:creationId xmlns:a16="http://schemas.microsoft.com/office/drawing/2014/main" id="{93730764-B6BB-8142-AE1E-67820ED95634}"/>
              </a:ext>
            </a:extLst>
          </p:cNvPr>
          <p:cNvCxnSpPr>
            <a:cxnSpLocks/>
            <a:stCxn id="19" idx="2"/>
            <a:endCxn id="14" idx="0"/>
          </p:cNvCxnSpPr>
          <p:nvPr/>
        </p:nvCxnSpPr>
        <p:spPr>
          <a:xfrm flipH="1">
            <a:off x="7137404" y="2022394"/>
            <a:ext cx="4554" cy="146664"/>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Content Placeholder 4">
            <a:extLst>
              <a:ext uri="{FF2B5EF4-FFF2-40B4-BE49-F238E27FC236}">
                <a16:creationId xmlns:a16="http://schemas.microsoft.com/office/drawing/2014/main" id="{5C6F2DD4-EB41-674B-959C-9A644CD003EE}"/>
              </a:ext>
            </a:extLst>
          </p:cNvPr>
          <p:cNvSpPr txBox="1">
            <a:spLocks/>
          </p:cNvSpPr>
          <p:nvPr/>
        </p:nvSpPr>
        <p:spPr>
          <a:xfrm>
            <a:off x="595936" y="3342073"/>
            <a:ext cx="3411593" cy="2067153"/>
          </a:xfrm>
          <a:prstGeom prst="rect">
            <a:avLst/>
          </a:prstGeom>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188" indent="-457188">
              <a:buFont typeface="Arial" panose="020B0604020202020204" pitchFamily="34" charset="0"/>
              <a:buChar char="•"/>
            </a:pPr>
            <a:r>
              <a:rPr lang="en-US" sz="2400" dirty="0"/>
              <a:t>Highly available</a:t>
            </a:r>
          </a:p>
          <a:p>
            <a:pPr marL="457188" indent="-457188">
              <a:buFont typeface="Arial" panose="020B0604020202020204" pitchFamily="34" charset="0"/>
              <a:buChar char="•"/>
            </a:pPr>
            <a:endParaRPr lang="en-US" sz="2400" dirty="0"/>
          </a:p>
          <a:p>
            <a:pPr marL="457188" indent="-457188">
              <a:buFont typeface="Arial" panose="020B0604020202020204" pitchFamily="34" charset="0"/>
              <a:buChar char="•"/>
            </a:pPr>
            <a:r>
              <a:rPr lang="en-US" sz="2400" dirty="0"/>
              <a:t>Scalable</a:t>
            </a:r>
          </a:p>
          <a:p>
            <a:pPr marL="457188" indent="-457188">
              <a:buFont typeface="Arial" panose="020B0604020202020204" pitchFamily="34" charset="0"/>
              <a:buChar char="•"/>
            </a:pPr>
            <a:endParaRPr lang="en-US" sz="2400" dirty="0"/>
          </a:p>
          <a:p>
            <a:pPr marL="457188" indent="-457188">
              <a:buFont typeface="Arial" panose="020B0604020202020204" pitchFamily="34" charset="0"/>
              <a:buChar char="•"/>
            </a:pPr>
            <a:r>
              <a:rPr lang="en-US" sz="2400" dirty="0"/>
              <a:t>Provisioned automatically</a:t>
            </a:r>
          </a:p>
          <a:p>
            <a:pPr marL="457188" indent="-457188">
              <a:buFont typeface="Arial" panose="020B0604020202020204" pitchFamily="34" charset="0"/>
              <a:buChar char="•"/>
            </a:pPr>
            <a:endParaRPr lang="en-US" sz="2400" dirty="0"/>
          </a:p>
          <a:p>
            <a:pPr defTabSz="888975">
              <a:lnSpc>
                <a:spcPct val="90000"/>
              </a:lnSpc>
              <a:spcBef>
                <a:spcPct val="0"/>
              </a:spcBef>
              <a:buClr>
                <a:srgbClr val="FF9900"/>
              </a:buClr>
              <a:defRPr/>
            </a:pPr>
            <a:endParaRPr lang="en-US" sz="2133" dirty="0">
              <a:latin typeface="Amazon Ember Regular"/>
            </a:endParaRPr>
          </a:p>
        </p:txBody>
      </p:sp>
      <p:sp>
        <p:nvSpPr>
          <p:cNvPr id="29" name="Title 28">
            <a:extLst>
              <a:ext uri="{FF2B5EF4-FFF2-40B4-BE49-F238E27FC236}">
                <a16:creationId xmlns:a16="http://schemas.microsoft.com/office/drawing/2014/main" id="{76FA4CCE-29C1-4596-AC52-F4B8CA8D5D06}"/>
              </a:ext>
            </a:extLst>
          </p:cNvPr>
          <p:cNvSpPr>
            <a:spLocks noGrp="1"/>
          </p:cNvSpPr>
          <p:nvPr>
            <p:ph type="title"/>
          </p:nvPr>
        </p:nvSpPr>
        <p:spPr>
          <a:xfrm>
            <a:off x="609600" y="914401"/>
            <a:ext cx="10972800" cy="535531"/>
          </a:xfrm>
        </p:spPr>
        <p:txBody>
          <a:bodyPr/>
          <a:lstStyle/>
          <a:p>
            <a:r>
              <a:rPr lang="en-US" dirty="0"/>
              <a:t>AWS Elastic Beanstalk </a:t>
            </a:r>
          </a:p>
        </p:txBody>
      </p:sp>
      <p:sp>
        <p:nvSpPr>
          <p:cNvPr id="30" name="Text Placeholder 29">
            <a:extLst>
              <a:ext uri="{FF2B5EF4-FFF2-40B4-BE49-F238E27FC236}">
                <a16:creationId xmlns:a16="http://schemas.microsoft.com/office/drawing/2014/main" id="{B657A0AE-73FD-4025-BC89-6A637429E0F4}"/>
              </a:ext>
            </a:extLst>
          </p:cNvPr>
          <p:cNvSpPr>
            <a:spLocks noGrp="1"/>
          </p:cNvSpPr>
          <p:nvPr>
            <p:ph type="body" sz="quarter" idx="10"/>
          </p:nvPr>
        </p:nvSpPr>
        <p:spPr/>
        <p:txBody>
          <a:bodyPr/>
          <a:lstStyle/>
          <a:p>
            <a:r>
              <a:rPr lang="en-US" dirty="0"/>
              <a:t>A fully managed service for hosting web applications</a:t>
            </a:r>
          </a:p>
        </p:txBody>
      </p:sp>
    </p:spTree>
    <p:extLst>
      <p:ext uri="{BB962C8B-B14F-4D97-AF65-F5344CB8AC3E}">
        <p14:creationId xmlns:p14="http://schemas.microsoft.com/office/powerpoint/2010/main" val="422692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1" grpId="0" animBg="1"/>
      <p:bldP spid="15" grpId="0"/>
      <p:bldP spid="17"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4376838"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7" name="Rectangle 6">
            <a:extLst>
              <a:ext uri="{FF2B5EF4-FFF2-40B4-BE49-F238E27FC236}">
                <a16:creationId xmlns:a16="http://schemas.microsoft.com/office/drawing/2014/main" id="{C99BD245-873A-4BAD-A27E-BFD6D2A69265}"/>
              </a:ext>
            </a:extLst>
          </p:cNvPr>
          <p:cNvSpPr/>
          <p:nvPr/>
        </p:nvSpPr>
        <p:spPr>
          <a:xfrm>
            <a:off x="3580089" y="712711"/>
            <a:ext cx="2661959"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1"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Elastic Beanstalk </a:t>
              </a:r>
            </a:p>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.NET </a:t>
            </a:r>
            <a:br>
              <a:rPr lang="en-US" sz="1000" dirty="0">
                <a:latin typeface="Amazon Ember" panose="020B0603020204020204" pitchFamily="34" charset="0"/>
                <a:ea typeface="Amazon Ember" panose="020B0603020204020204" pitchFamily="34" charset="0"/>
                <a:cs typeface="Amazon Ember" panose="020B0603020204020204" pitchFamily="34" charset="0"/>
              </a:rPr>
            </a:br>
            <a:r>
              <a:rPr lang="en-US" sz="1000" dirty="0">
                <a:latin typeface="Amazon Ember" panose="020B0603020204020204" pitchFamily="34" charset="0"/>
                <a:ea typeface="Amazon Ember" panose="020B0603020204020204" pitchFamily="34" charset="0"/>
                <a:cs typeface="Amazon Ember" panose="020B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Framework or  </a:t>
            </a:r>
            <a:b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Self-Managed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VM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 Serverless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197321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21" grpId="0"/>
      <p:bldP spid="29" grpId="0"/>
      <p:bldP spid="33" grpId="0" animBg="1"/>
      <p:bldP spid="34" grpId="0" animBg="1"/>
      <p:bldP spid="35" grpId="0" animBg="1"/>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Amazon EKS</a:t>
            </a:r>
          </a:p>
        </p:txBody>
      </p:sp>
      <p:sp>
        <p:nvSpPr>
          <p:cNvPr id="3" name="Text Placeholder 2">
            <a:extLst>
              <a:ext uri="{FF2B5EF4-FFF2-40B4-BE49-F238E27FC236}">
                <a16:creationId xmlns:a16="http://schemas.microsoft.com/office/drawing/2014/main" id="{E7CC952C-1B45-450C-9D10-5C29A5189394}"/>
              </a:ext>
            </a:extLst>
          </p:cNvPr>
          <p:cNvSpPr>
            <a:spLocks noGrp="1"/>
          </p:cNvSpPr>
          <p:nvPr>
            <p:ph type="body" sz="quarter" idx="10"/>
          </p:nvPr>
        </p:nvSpPr>
        <p:spPr/>
        <p:txBody>
          <a:bodyPr/>
          <a:lstStyle/>
          <a:p>
            <a:r>
              <a:rPr lang="en-US" dirty="0"/>
              <a:t>Open flexibility</a:t>
            </a:r>
          </a:p>
        </p:txBody>
      </p:sp>
      <p:sp>
        <p:nvSpPr>
          <p:cNvPr id="31" name="Rectangle 30">
            <a:extLst>
              <a:ext uri="{FF2B5EF4-FFF2-40B4-BE49-F238E27FC236}">
                <a16:creationId xmlns:a16="http://schemas.microsoft.com/office/drawing/2014/main" id="{A957B77B-D7E6-49C4-972A-4FC37ED49209}"/>
              </a:ext>
            </a:extLst>
          </p:cNvPr>
          <p:cNvSpPr/>
          <p:nvPr/>
        </p:nvSpPr>
        <p:spPr bwMode="auto">
          <a:xfrm>
            <a:off x="2698037" y="1775682"/>
            <a:ext cx="6594087" cy="450917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sp>
        <p:nvSpPr>
          <p:cNvPr id="32" name="Rectangle 31">
            <a:extLst>
              <a:ext uri="{FF2B5EF4-FFF2-40B4-BE49-F238E27FC236}">
                <a16:creationId xmlns:a16="http://schemas.microsoft.com/office/drawing/2014/main" id="{F84F4609-C77D-4386-A13C-DA7518C9853C}"/>
              </a:ext>
            </a:extLst>
          </p:cNvPr>
          <p:cNvSpPr/>
          <p:nvPr/>
        </p:nvSpPr>
        <p:spPr bwMode="auto">
          <a:xfrm>
            <a:off x="4796702" y="4986557"/>
            <a:ext cx="2598598" cy="46122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EKS</a:t>
            </a:r>
          </a:p>
        </p:txBody>
      </p:sp>
      <p:sp>
        <p:nvSpPr>
          <p:cNvPr id="33" name="Rectangle 32">
            <a:extLst>
              <a:ext uri="{FF2B5EF4-FFF2-40B4-BE49-F238E27FC236}">
                <a16:creationId xmlns:a16="http://schemas.microsoft.com/office/drawing/2014/main" id="{D2E3F07B-7948-4EE6-A7EB-89D074846A29}"/>
              </a:ext>
            </a:extLst>
          </p:cNvPr>
          <p:cNvSpPr/>
          <p:nvPr/>
        </p:nvSpPr>
        <p:spPr bwMode="auto">
          <a:xfrm>
            <a:off x="4131800" y="2543805"/>
            <a:ext cx="1221593" cy="331790"/>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GitHub</a:t>
            </a:r>
          </a:p>
        </p:txBody>
      </p:sp>
      <p:sp>
        <p:nvSpPr>
          <p:cNvPr id="34" name="Rectangle 33">
            <a:extLst>
              <a:ext uri="{FF2B5EF4-FFF2-40B4-BE49-F238E27FC236}">
                <a16:creationId xmlns:a16="http://schemas.microsoft.com/office/drawing/2014/main" id="{DA5889A4-1C3B-4738-A661-A34BF4530755}"/>
              </a:ext>
            </a:extLst>
          </p:cNvPr>
          <p:cNvSpPr/>
          <p:nvPr/>
        </p:nvSpPr>
        <p:spPr bwMode="auto">
          <a:xfrm>
            <a:off x="5433875" y="2543805"/>
            <a:ext cx="963152" cy="331790"/>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Jenkins</a:t>
            </a:r>
          </a:p>
        </p:txBody>
      </p:sp>
      <p:sp>
        <p:nvSpPr>
          <p:cNvPr id="35" name="Rectangle 34">
            <a:extLst>
              <a:ext uri="{FF2B5EF4-FFF2-40B4-BE49-F238E27FC236}">
                <a16:creationId xmlns:a16="http://schemas.microsoft.com/office/drawing/2014/main" id="{C5B066F1-D7A8-4E6D-8FB2-0EBD7F379F68}"/>
              </a:ext>
            </a:extLst>
          </p:cNvPr>
          <p:cNvSpPr/>
          <p:nvPr/>
        </p:nvSpPr>
        <p:spPr bwMode="auto">
          <a:xfrm>
            <a:off x="6477508" y="2543805"/>
            <a:ext cx="1118010" cy="331790"/>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Flux</a:t>
            </a:r>
          </a:p>
        </p:txBody>
      </p:sp>
      <p:sp>
        <p:nvSpPr>
          <p:cNvPr id="36" name="Rectangle 35">
            <a:extLst>
              <a:ext uri="{FF2B5EF4-FFF2-40B4-BE49-F238E27FC236}">
                <a16:creationId xmlns:a16="http://schemas.microsoft.com/office/drawing/2014/main" id="{1ABEB8EB-5D76-4444-8024-A380EA3B9566}"/>
              </a:ext>
            </a:extLst>
          </p:cNvPr>
          <p:cNvSpPr/>
          <p:nvPr/>
        </p:nvSpPr>
        <p:spPr bwMode="auto">
          <a:xfrm>
            <a:off x="7675999" y="2543805"/>
            <a:ext cx="1381192" cy="331790"/>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err="1">
                <a:solidFill>
                  <a:srgbClr val="FFFFFF"/>
                </a:solidFill>
                <a:latin typeface="Amazon Ember"/>
                <a:cs typeface="Segoe UI" pitchFamily="34" charset="0"/>
              </a:rPr>
              <a:t>DockerHub</a:t>
            </a:r>
            <a:r>
              <a:rPr lang="en-US" sz="1000" b="1" dirty="0">
                <a:solidFill>
                  <a:srgbClr val="FFFFFF"/>
                </a:solidFill>
                <a:latin typeface="Amazon Ember"/>
                <a:cs typeface="Segoe UI" pitchFamily="34" charset="0"/>
              </a:rPr>
              <a:t>/</a:t>
            </a:r>
            <a:br>
              <a:rPr lang="en-US" sz="1000" b="1" dirty="0">
                <a:solidFill>
                  <a:srgbClr val="FFFFFF"/>
                </a:solidFill>
                <a:latin typeface="Amazon Ember"/>
                <a:cs typeface="Segoe UI" pitchFamily="34" charset="0"/>
              </a:rPr>
            </a:br>
            <a:r>
              <a:rPr lang="en-US" sz="1000" b="1" dirty="0">
                <a:solidFill>
                  <a:srgbClr val="FFFFFF"/>
                </a:solidFill>
                <a:latin typeface="Amazon Ember"/>
                <a:cs typeface="Segoe UI" pitchFamily="34" charset="0"/>
              </a:rPr>
              <a:t>ECR Public</a:t>
            </a:r>
          </a:p>
        </p:txBody>
      </p:sp>
      <p:sp>
        <p:nvSpPr>
          <p:cNvPr id="37" name="Rectangle 36">
            <a:extLst>
              <a:ext uri="{FF2B5EF4-FFF2-40B4-BE49-F238E27FC236}">
                <a16:creationId xmlns:a16="http://schemas.microsoft.com/office/drawing/2014/main" id="{A7D55175-2B39-4493-97A8-37C3A6B66111}"/>
              </a:ext>
            </a:extLst>
          </p:cNvPr>
          <p:cNvSpPr/>
          <p:nvPr/>
        </p:nvSpPr>
        <p:spPr bwMode="auto">
          <a:xfrm>
            <a:off x="2899876" y="3496332"/>
            <a:ext cx="1723253" cy="615321"/>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Prometheus, </a:t>
            </a:r>
            <a:br>
              <a:rPr lang="en-US" sz="1000" b="1" dirty="0">
                <a:solidFill>
                  <a:srgbClr val="FFFFFF"/>
                </a:solidFill>
                <a:latin typeface="Amazon Ember"/>
                <a:cs typeface="Segoe UI" pitchFamily="34" charset="0"/>
              </a:rPr>
            </a:br>
            <a:r>
              <a:rPr lang="en-US" sz="1000" b="1" dirty="0">
                <a:solidFill>
                  <a:srgbClr val="FFFFFF"/>
                </a:solidFill>
                <a:latin typeface="Amazon Ember"/>
                <a:cs typeface="Segoe UI" pitchFamily="34" charset="0"/>
              </a:rPr>
              <a:t>Grafana </a:t>
            </a:r>
          </a:p>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[New AWS managed options for both]</a:t>
            </a:r>
          </a:p>
        </p:txBody>
      </p:sp>
      <p:sp>
        <p:nvSpPr>
          <p:cNvPr id="38" name="Rectangle 37">
            <a:extLst>
              <a:ext uri="{FF2B5EF4-FFF2-40B4-BE49-F238E27FC236}">
                <a16:creationId xmlns:a16="http://schemas.microsoft.com/office/drawing/2014/main" id="{304B85B1-8767-4A82-BDA7-48AEDB0BFBA1}"/>
              </a:ext>
            </a:extLst>
          </p:cNvPr>
          <p:cNvSpPr/>
          <p:nvPr/>
        </p:nvSpPr>
        <p:spPr bwMode="auto">
          <a:xfrm>
            <a:off x="7675999" y="3495474"/>
            <a:ext cx="1381192" cy="513864"/>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ALB, NLB, NGINX, </a:t>
            </a:r>
            <a:br>
              <a:rPr lang="en-US" sz="1000" b="1" dirty="0">
                <a:solidFill>
                  <a:srgbClr val="FFFFFF"/>
                </a:solidFill>
                <a:latin typeface="Amazon Ember"/>
                <a:cs typeface="Segoe UI" pitchFamily="34" charset="0"/>
              </a:rPr>
            </a:br>
            <a:r>
              <a:rPr lang="en-US" sz="1000" b="1" dirty="0">
                <a:solidFill>
                  <a:srgbClr val="FFFFFF"/>
                </a:solidFill>
                <a:latin typeface="Amazon Ember"/>
                <a:cs typeface="Segoe UI" pitchFamily="34" charset="0"/>
              </a:rPr>
              <a:t>Traefik</a:t>
            </a:r>
          </a:p>
        </p:txBody>
      </p:sp>
      <p:sp>
        <p:nvSpPr>
          <p:cNvPr id="39" name="Rounded Rectangle 13">
            <a:extLst>
              <a:ext uri="{FF2B5EF4-FFF2-40B4-BE49-F238E27FC236}">
                <a16:creationId xmlns:a16="http://schemas.microsoft.com/office/drawing/2014/main" id="{E7C9DDB0-348E-40AB-BE57-4EFC287CD739}"/>
              </a:ext>
            </a:extLst>
          </p:cNvPr>
          <p:cNvSpPr/>
          <p:nvPr/>
        </p:nvSpPr>
        <p:spPr bwMode="auto">
          <a:xfrm>
            <a:off x="4796701" y="4176425"/>
            <a:ext cx="2598598" cy="289563"/>
          </a:xfrm>
          <a:prstGeom prst="roundRect">
            <a:avLst>
              <a:gd name="adj" fmla="val 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Application</a:t>
            </a:r>
          </a:p>
        </p:txBody>
      </p:sp>
      <p:pic>
        <p:nvPicPr>
          <p:cNvPr id="40" name="Graphic 43">
            <a:extLst>
              <a:ext uri="{FF2B5EF4-FFF2-40B4-BE49-F238E27FC236}">
                <a16:creationId xmlns:a16="http://schemas.microsoft.com/office/drawing/2014/main" id="{85391FF4-995B-46B8-9746-FEC4BA26D91B}"/>
              </a:ext>
            </a:extLst>
          </p:cNvPr>
          <p:cNvPicPr>
            <a:picLocks noChangeAspect="1"/>
          </p:cNvPicPr>
          <p:nvPr/>
        </p:nvPicPr>
        <p:blipFill>
          <a:blip r:embed="rId3"/>
          <a:stretch>
            <a:fillRect/>
          </a:stretch>
        </p:blipFill>
        <p:spPr>
          <a:xfrm flipH="1">
            <a:off x="10276771" y="3531827"/>
            <a:ext cx="454008" cy="441158"/>
          </a:xfrm>
          <a:prstGeom prst="rect">
            <a:avLst/>
          </a:prstGeom>
        </p:spPr>
      </p:pic>
      <p:sp>
        <p:nvSpPr>
          <p:cNvPr id="42" name="TextBox 41">
            <a:extLst>
              <a:ext uri="{FF2B5EF4-FFF2-40B4-BE49-F238E27FC236}">
                <a16:creationId xmlns:a16="http://schemas.microsoft.com/office/drawing/2014/main" id="{57A81EBD-887D-44F7-9097-4A59715E1E6F}"/>
              </a:ext>
            </a:extLst>
          </p:cNvPr>
          <p:cNvSpPr txBox="1"/>
          <p:nvPr/>
        </p:nvSpPr>
        <p:spPr>
          <a:xfrm>
            <a:off x="10153518" y="3960868"/>
            <a:ext cx="70051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panose="020B0603020204020204" pitchFamily="34" charset="0"/>
              </a:rPr>
              <a:t>User</a:t>
            </a:r>
          </a:p>
        </p:txBody>
      </p:sp>
      <p:pic>
        <p:nvPicPr>
          <p:cNvPr id="43" name="Graphic 47">
            <a:extLst>
              <a:ext uri="{FF2B5EF4-FFF2-40B4-BE49-F238E27FC236}">
                <a16:creationId xmlns:a16="http://schemas.microsoft.com/office/drawing/2014/main" id="{853C10FA-6C94-467D-A8B0-40DAAAAE423E}"/>
              </a:ext>
            </a:extLst>
          </p:cNvPr>
          <p:cNvPicPr>
            <a:picLocks noChangeAspect="1"/>
          </p:cNvPicPr>
          <p:nvPr/>
        </p:nvPicPr>
        <p:blipFill>
          <a:blip r:embed="rId3"/>
          <a:stretch>
            <a:fillRect/>
          </a:stretch>
        </p:blipFill>
        <p:spPr>
          <a:xfrm flipH="1">
            <a:off x="1873468" y="2488554"/>
            <a:ext cx="454008" cy="441158"/>
          </a:xfrm>
          <a:prstGeom prst="rect">
            <a:avLst/>
          </a:prstGeom>
        </p:spPr>
      </p:pic>
      <p:sp>
        <p:nvSpPr>
          <p:cNvPr id="44" name="TextBox 43">
            <a:extLst>
              <a:ext uri="{FF2B5EF4-FFF2-40B4-BE49-F238E27FC236}">
                <a16:creationId xmlns:a16="http://schemas.microsoft.com/office/drawing/2014/main" id="{1AB677D9-5BDD-455F-A487-B8E3DEE89EA2}"/>
              </a:ext>
            </a:extLst>
          </p:cNvPr>
          <p:cNvSpPr txBox="1"/>
          <p:nvPr/>
        </p:nvSpPr>
        <p:spPr>
          <a:xfrm>
            <a:off x="1743091" y="2884141"/>
            <a:ext cx="79188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panose="020B0603020204020204" pitchFamily="34" charset="0"/>
              </a:rPr>
              <a:t>Team</a:t>
            </a:r>
          </a:p>
        </p:txBody>
      </p:sp>
      <p:cxnSp>
        <p:nvCxnSpPr>
          <p:cNvPr id="47" name="Elbow Connector 32">
            <a:extLst>
              <a:ext uri="{FF2B5EF4-FFF2-40B4-BE49-F238E27FC236}">
                <a16:creationId xmlns:a16="http://schemas.microsoft.com/office/drawing/2014/main" id="{DBD02BDE-773B-4803-AE18-1F964C87494A}"/>
              </a:ext>
            </a:extLst>
          </p:cNvPr>
          <p:cNvCxnSpPr>
            <a:cxnSpLocks/>
            <a:stCxn id="57" idx="0"/>
            <a:endCxn id="37" idx="2"/>
          </p:cNvCxnSpPr>
          <p:nvPr/>
        </p:nvCxnSpPr>
        <p:spPr>
          <a:xfrm rot="10800000">
            <a:off x="3761503" y="4111654"/>
            <a:ext cx="580660" cy="1186211"/>
          </a:xfrm>
          <a:prstGeom prst="bentConnector4">
            <a:avLst>
              <a:gd name="adj1" fmla="val 100063"/>
              <a:gd name="adj2" fmla="val 57627"/>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8" name="Elbow Connector 35">
            <a:extLst>
              <a:ext uri="{FF2B5EF4-FFF2-40B4-BE49-F238E27FC236}">
                <a16:creationId xmlns:a16="http://schemas.microsoft.com/office/drawing/2014/main" id="{666842F3-73A0-47F7-8BC9-538D8D485ADD}"/>
              </a:ext>
            </a:extLst>
          </p:cNvPr>
          <p:cNvCxnSpPr>
            <a:cxnSpLocks/>
            <a:stCxn id="38" idx="2"/>
            <a:endCxn id="39" idx="3"/>
          </p:cNvCxnSpPr>
          <p:nvPr/>
        </p:nvCxnSpPr>
        <p:spPr>
          <a:xfrm rot="5400000">
            <a:off x="7725013" y="3679624"/>
            <a:ext cx="311869" cy="971296"/>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9" name="Elbow Connector 44">
            <a:extLst>
              <a:ext uri="{FF2B5EF4-FFF2-40B4-BE49-F238E27FC236}">
                <a16:creationId xmlns:a16="http://schemas.microsoft.com/office/drawing/2014/main" id="{3151FFF5-331A-4D6D-BD6F-992022461084}"/>
              </a:ext>
            </a:extLst>
          </p:cNvPr>
          <p:cNvCxnSpPr>
            <a:cxnSpLocks/>
            <a:endCxn id="34" idx="2"/>
          </p:cNvCxnSpPr>
          <p:nvPr/>
        </p:nvCxnSpPr>
        <p:spPr>
          <a:xfrm>
            <a:off x="5175433" y="2875595"/>
            <a:ext cx="740018" cy="8546"/>
          </a:xfrm>
          <a:prstGeom prst="bentConnector4">
            <a:avLst>
              <a:gd name="adj1" fmla="val -472"/>
              <a:gd name="adj2" fmla="val 3594118"/>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50" name="Elbow Connector 51">
            <a:extLst>
              <a:ext uri="{FF2B5EF4-FFF2-40B4-BE49-F238E27FC236}">
                <a16:creationId xmlns:a16="http://schemas.microsoft.com/office/drawing/2014/main" id="{764E6F92-5A6B-4315-98A2-A8D24F07DBC4}"/>
              </a:ext>
            </a:extLst>
          </p:cNvPr>
          <p:cNvCxnSpPr>
            <a:cxnSpLocks/>
            <a:stCxn id="34" idx="0"/>
            <a:endCxn id="36" idx="0"/>
          </p:cNvCxnSpPr>
          <p:nvPr/>
        </p:nvCxnSpPr>
        <p:spPr>
          <a:xfrm rot="5400000" flipH="1" flipV="1">
            <a:off x="7141023" y="1318233"/>
            <a:ext cx="12700" cy="2451144"/>
          </a:xfrm>
          <a:prstGeom prst="bentConnector3">
            <a:avLst>
              <a:gd name="adj1" fmla="val 1800000"/>
            </a:avLst>
          </a:prstGeom>
          <a:ln w="19050">
            <a:solidFill>
              <a:srgbClr val="8FA7C4"/>
            </a:solidFill>
            <a:headEnd type="none" w="med" len="sm"/>
            <a:tailEnd type="none" w="lg" len="lg"/>
          </a:ln>
        </p:spPr>
        <p:style>
          <a:lnRef idx="1">
            <a:schemeClr val="accent1"/>
          </a:lnRef>
          <a:fillRef idx="0">
            <a:schemeClr val="accent1"/>
          </a:fillRef>
          <a:effectRef idx="0">
            <a:schemeClr val="accent1"/>
          </a:effectRef>
          <a:fontRef idx="minor">
            <a:schemeClr val="tx1"/>
          </a:fontRef>
        </p:style>
      </p:cxnSp>
      <p:cxnSp>
        <p:nvCxnSpPr>
          <p:cNvPr id="51" name="Elbow Connector 54">
            <a:extLst>
              <a:ext uri="{FF2B5EF4-FFF2-40B4-BE49-F238E27FC236}">
                <a16:creationId xmlns:a16="http://schemas.microsoft.com/office/drawing/2014/main" id="{A14B9E54-8386-4412-A6D4-FA065E3951AE}"/>
              </a:ext>
            </a:extLst>
          </p:cNvPr>
          <p:cNvCxnSpPr>
            <a:cxnSpLocks/>
            <a:stCxn id="35" idx="2"/>
            <a:endCxn id="39" idx="0"/>
          </p:cNvCxnSpPr>
          <p:nvPr/>
        </p:nvCxnSpPr>
        <p:spPr>
          <a:xfrm rot="5400000">
            <a:off x="5915842" y="3055754"/>
            <a:ext cx="1300830" cy="940513"/>
          </a:xfrm>
          <a:prstGeom prst="bentConnector3">
            <a:avLst>
              <a:gd name="adj1" fmla="val 50000"/>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AF4EC3-562D-4D37-B200-94A2929D01A5}"/>
              </a:ext>
            </a:extLst>
          </p:cNvPr>
          <p:cNvSpPr/>
          <p:nvPr/>
        </p:nvSpPr>
        <p:spPr bwMode="auto">
          <a:xfrm>
            <a:off x="4796700" y="4526313"/>
            <a:ext cx="2598598" cy="34064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Istio, LinkerD, AWS App Mesh</a:t>
            </a:r>
          </a:p>
        </p:txBody>
      </p:sp>
      <p:sp useBgFill="1">
        <p:nvSpPr>
          <p:cNvPr id="53" name="Rectangle 52">
            <a:extLst>
              <a:ext uri="{FF2B5EF4-FFF2-40B4-BE49-F238E27FC236}">
                <a16:creationId xmlns:a16="http://schemas.microsoft.com/office/drawing/2014/main" id="{78E62D5B-7412-47EA-A596-CD064095AE18}"/>
              </a:ext>
            </a:extLst>
          </p:cNvPr>
          <p:cNvSpPr/>
          <p:nvPr/>
        </p:nvSpPr>
        <p:spPr bwMode="auto">
          <a:xfrm rot="16200000">
            <a:off x="6853507" y="5116915"/>
            <a:ext cx="1543103" cy="36189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Terraform</a:t>
            </a:r>
          </a:p>
        </p:txBody>
      </p:sp>
      <p:sp>
        <p:nvSpPr>
          <p:cNvPr id="54" name="Rectangle 53">
            <a:extLst>
              <a:ext uri="{FF2B5EF4-FFF2-40B4-BE49-F238E27FC236}">
                <a16:creationId xmlns:a16="http://schemas.microsoft.com/office/drawing/2014/main" id="{B2E69220-0CA6-4E75-86B3-1BE787074AE1}"/>
              </a:ext>
            </a:extLst>
          </p:cNvPr>
          <p:cNvSpPr/>
          <p:nvPr/>
        </p:nvSpPr>
        <p:spPr bwMode="auto">
          <a:xfrm>
            <a:off x="4390242" y="1925017"/>
            <a:ext cx="3050418" cy="331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500" b="1" dirty="0">
                <a:solidFill>
                  <a:srgbClr val="44CEEA"/>
                </a:solidFill>
                <a:latin typeface="Amazon Ember"/>
                <a:cs typeface="Segoe UI" pitchFamily="34" charset="0"/>
              </a:rPr>
              <a:t>GitLab, Jenkins</a:t>
            </a:r>
          </a:p>
        </p:txBody>
      </p:sp>
      <p:sp>
        <p:nvSpPr>
          <p:cNvPr id="56" name="Rectangle 55">
            <a:extLst>
              <a:ext uri="{FF2B5EF4-FFF2-40B4-BE49-F238E27FC236}">
                <a16:creationId xmlns:a16="http://schemas.microsoft.com/office/drawing/2014/main" id="{B5FC8660-3E1F-D74A-BC14-026DD07482B3}"/>
              </a:ext>
            </a:extLst>
          </p:cNvPr>
          <p:cNvSpPr/>
          <p:nvPr/>
        </p:nvSpPr>
        <p:spPr bwMode="auto">
          <a:xfrm>
            <a:off x="4796701" y="5582703"/>
            <a:ext cx="2598600" cy="4867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EC2</a:t>
            </a:r>
          </a:p>
        </p:txBody>
      </p:sp>
      <p:sp useBgFill="1">
        <p:nvSpPr>
          <p:cNvPr id="57" name="Rectangle 56">
            <a:extLst>
              <a:ext uri="{FF2B5EF4-FFF2-40B4-BE49-F238E27FC236}">
                <a16:creationId xmlns:a16="http://schemas.microsoft.com/office/drawing/2014/main" id="{DDE90B78-A298-354F-9863-02B0E7A622F0}"/>
              </a:ext>
            </a:extLst>
          </p:cNvPr>
          <p:cNvSpPr/>
          <p:nvPr/>
        </p:nvSpPr>
        <p:spPr bwMode="auto">
          <a:xfrm rot="16200000">
            <a:off x="3751560" y="5116915"/>
            <a:ext cx="1543103" cy="36189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AWS Controllers for Kubernetes (ACK)</a:t>
            </a:r>
          </a:p>
        </p:txBody>
      </p:sp>
      <p:cxnSp>
        <p:nvCxnSpPr>
          <p:cNvPr id="8" name="Straight Arrow Connector 7">
            <a:extLst>
              <a:ext uri="{FF2B5EF4-FFF2-40B4-BE49-F238E27FC236}">
                <a16:creationId xmlns:a16="http://schemas.microsoft.com/office/drawing/2014/main" id="{5BEF2D2C-2E95-4A99-A937-76D776712558}"/>
              </a:ext>
            </a:extLst>
          </p:cNvPr>
          <p:cNvCxnSpPr>
            <a:cxnSpLocks/>
            <a:endCxn id="38" idx="3"/>
          </p:cNvCxnSpPr>
          <p:nvPr/>
        </p:nvCxnSpPr>
        <p:spPr>
          <a:xfrm flipH="1">
            <a:off x="9057191" y="3752406"/>
            <a:ext cx="1133272"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529694-428D-4989-86DB-ADA31F30C2AB}"/>
              </a:ext>
            </a:extLst>
          </p:cNvPr>
          <p:cNvCxnSpPr>
            <a:cxnSpLocks/>
            <a:endCxn id="33" idx="1"/>
          </p:cNvCxnSpPr>
          <p:nvPr/>
        </p:nvCxnSpPr>
        <p:spPr>
          <a:xfrm>
            <a:off x="2407957" y="2709700"/>
            <a:ext cx="1723843"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73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4376838"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7" name="Rectangle 6">
            <a:extLst>
              <a:ext uri="{FF2B5EF4-FFF2-40B4-BE49-F238E27FC236}">
                <a16:creationId xmlns:a16="http://schemas.microsoft.com/office/drawing/2014/main" id="{C99BD245-873A-4BAD-A27E-BFD6D2A69265}"/>
              </a:ext>
            </a:extLst>
          </p:cNvPr>
          <p:cNvSpPr/>
          <p:nvPr/>
        </p:nvSpPr>
        <p:spPr>
          <a:xfrm>
            <a:off x="3580089" y="712711"/>
            <a:ext cx="2661959"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1"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Elastic Beanstalk </a:t>
              </a:r>
            </a:p>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.NET </a:t>
            </a:r>
            <a:br>
              <a:rPr lang="en-US" sz="1000" dirty="0">
                <a:latin typeface="Amazon Ember" panose="020B0603020204020204" pitchFamily="34" charset="0"/>
                <a:ea typeface="Amazon Ember" panose="020B0603020204020204" pitchFamily="34" charset="0"/>
                <a:cs typeface="Amazon Ember" panose="020B0603020204020204" pitchFamily="34" charset="0"/>
              </a:rPr>
            </a:br>
            <a:r>
              <a:rPr lang="en-US" sz="1000" dirty="0">
                <a:latin typeface="Amazon Ember" panose="020B0603020204020204" pitchFamily="34" charset="0"/>
                <a:ea typeface="Amazon Ember" panose="020B0603020204020204" pitchFamily="34" charset="0"/>
                <a:cs typeface="Amazon Ember" panose="020B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Framework or  </a:t>
            </a:r>
            <a:b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Self-Managed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VM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 Serverless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338393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Amazon ECS</a:t>
            </a:r>
          </a:p>
        </p:txBody>
      </p:sp>
      <p:sp>
        <p:nvSpPr>
          <p:cNvPr id="3" name="Text Placeholder 2">
            <a:extLst>
              <a:ext uri="{FF2B5EF4-FFF2-40B4-BE49-F238E27FC236}">
                <a16:creationId xmlns:a16="http://schemas.microsoft.com/office/drawing/2014/main" id="{E7CC952C-1B45-450C-9D10-5C29A5189394}"/>
              </a:ext>
            </a:extLst>
          </p:cNvPr>
          <p:cNvSpPr>
            <a:spLocks noGrp="1"/>
          </p:cNvSpPr>
          <p:nvPr>
            <p:ph type="body" sz="quarter" idx="10"/>
          </p:nvPr>
        </p:nvSpPr>
        <p:spPr/>
        <p:txBody>
          <a:bodyPr/>
          <a:lstStyle/>
          <a:p>
            <a:r>
              <a:rPr lang="en-US" dirty="0"/>
              <a:t>Powerful simplicity</a:t>
            </a:r>
          </a:p>
        </p:txBody>
      </p:sp>
      <p:sp>
        <p:nvSpPr>
          <p:cNvPr id="31" name="Rectangle 30">
            <a:extLst>
              <a:ext uri="{FF2B5EF4-FFF2-40B4-BE49-F238E27FC236}">
                <a16:creationId xmlns:a16="http://schemas.microsoft.com/office/drawing/2014/main" id="{A957B77B-D7E6-49C4-972A-4FC37ED49209}"/>
              </a:ext>
            </a:extLst>
          </p:cNvPr>
          <p:cNvSpPr/>
          <p:nvPr/>
        </p:nvSpPr>
        <p:spPr bwMode="auto">
          <a:xfrm>
            <a:off x="2698037" y="1775682"/>
            <a:ext cx="6594087" cy="450917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sp>
        <p:nvSpPr>
          <p:cNvPr id="32" name="Rectangle 31">
            <a:extLst>
              <a:ext uri="{FF2B5EF4-FFF2-40B4-BE49-F238E27FC236}">
                <a16:creationId xmlns:a16="http://schemas.microsoft.com/office/drawing/2014/main" id="{F84F4609-C77D-4386-A13C-DA7518C9853C}"/>
              </a:ext>
            </a:extLst>
          </p:cNvPr>
          <p:cNvSpPr/>
          <p:nvPr/>
        </p:nvSpPr>
        <p:spPr bwMode="auto">
          <a:xfrm>
            <a:off x="4796702" y="4986557"/>
            <a:ext cx="2598598" cy="46122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ECS</a:t>
            </a:r>
          </a:p>
        </p:txBody>
      </p:sp>
      <p:sp>
        <p:nvSpPr>
          <p:cNvPr id="33" name="Rectangle 32">
            <a:extLst>
              <a:ext uri="{FF2B5EF4-FFF2-40B4-BE49-F238E27FC236}">
                <a16:creationId xmlns:a16="http://schemas.microsoft.com/office/drawing/2014/main" id="{D2E3F07B-7948-4EE6-A7EB-89D074846A29}"/>
              </a:ext>
            </a:extLst>
          </p:cNvPr>
          <p:cNvSpPr/>
          <p:nvPr/>
        </p:nvSpPr>
        <p:spPr bwMode="auto">
          <a:xfrm>
            <a:off x="4131800" y="2543805"/>
            <a:ext cx="1221593"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a:cs typeface="Segoe UI" pitchFamily="34" charset="0"/>
              </a:rPr>
              <a:t>CodeCommit</a:t>
            </a:r>
            <a:endParaRPr lang="en-US" sz="1000" b="1" dirty="0">
              <a:solidFill>
                <a:srgbClr val="FFFFFF"/>
              </a:solidFill>
              <a:latin typeface="Amazon Ember"/>
              <a:cs typeface="Segoe UI" pitchFamily="34" charset="0"/>
            </a:endParaRPr>
          </a:p>
        </p:txBody>
      </p:sp>
      <p:sp>
        <p:nvSpPr>
          <p:cNvPr id="34" name="Rectangle 33">
            <a:extLst>
              <a:ext uri="{FF2B5EF4-FFF2-40B4-BE49-F238E27FC236}">
                <a16:creationId xmlns:a16="http://schemas.microsoft.com/office/drawing/2014/main" id="{DA5889A4-1C3B-4738-A661-A34BF4530755}"/>
              </a:ext>
            </a:extLst>
          </p:cNvPr>
          <p:cNvSpPr/>
          <p:nvPr/>
        </p:nvSpPr>
        <p:spPr bwMode="auto">
          <a:xfrm>
            <a:off x="5433875" y="2543805"/>
            <a:ext cx="963152"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a:cs typeface="Segoe UI" pitchFamily="34" charset="0"/>
              </a:rPr>
              <a:t>CodeBuild</a:t>
            </a:r>
            <a:endParaRPr lang="en-US" sz="1000" b="1" dirty="0">
              <a:solidFill>
                <a:srgbClr val="FFFFFF"/>
              </a:solidFill>
              <a:latin typeface="Amazon Ember"/>
              <a:cs typeface="Segoe UI" pitchFamily="34" charset="0"/>
            </a:endParaRPr>
          </a:p>
        </p:txBody>
      </p:sp>
      <p:sp>
        <p:nvSpPr>
          <p:cNvPr id="35" name="Rectangle 34">
            <a:extLst>
              <a:ext uri="{FF2B5EF4-FFF2-40B4-BE49-F238E27FC236}">
                <a16:creationId xmlns:a16="http://schemas.microsoft.com/office/drawing/2014/main" id="{C5B066F1-D7A8-4E6D-8FB2-0EBD7F379F68}"/>
              </a:ext>
            </a:extLst>
          </p:cNvPr>
          <p:cNvSpPr/>
          <p:nvPr/>
        </p:nvSpPr>
        <p:spPr bwMode="auto">
          <a:xfrm>
            <a:off x="6477508" y="2543805"/>
            <a:ext cx="1118010"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a:cs typeface="Segoe UI" pitchFamily="34" charset="0"/>
              </a:rPr>
              <a:t>CodeDeploy</a:t>
            </a:r>
            <a:endParaRPr lang="en-US" sz="1000" b="1" dirty="0">
              <a:solidFill>
                <a:srgbClr val="FFFFFF"/>
              </a:solidFill>
              <a:latin typeface="Amazon Ember"/>
              <a:cs typeface="Segoe UI" pitchFamily="34" charset="0"/>
            </a:endParaRPr>
          </a:p>
        </p:txBody>
      </p:sp>
      <p:sp>
        <p:nvSpPr>
          <p:cNvPr id="36" name="Rectangle 35">
            <a:extLst>
              <a:ext uri="{FF2B5EF4-FFF2-40B4-BE49-F238E27FC236}">
                <a16:creationId xmlns:a16="http://schemas.microsoft.com/office/drawing/2014/main" id="{1ABEB8EB-5D76-4444-8024-A380EA3B9566}"/>
              </a:ext>
            </a:extLst>
          </p:cNvPr>
          <p:cNvSpPr/>
          <p:nvPr/>
        </p:nvSpPr>
        <p:spPr bwMode="auto">
          <a:xfrm>
            <a:off x="7675999" y="2543805"/>
            <a:ext cx="1381192"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ECR</a:t>
            </a:r>
          </a:p>
        </p:txBody>
      </p:sp>
      <p:sp>
        <p:nvSpPr>
          <p:cNvPr id="37" name="Rectangle 36">
            <a:extLst>
              <a:ext uri="{FF2B5EF4-FFF2-40B4-BE49-F238E27FC236}">
                <a16:creationId xmlns:a16="http://schemas.microsoft.com/office/drawing/2014/main" id="{A7D55175-2B39-4493-97A8-37C3A6B66111}"/>
              </a:ext>
            </a:extLst>
          </p:cNvPr>
          <p:cNvSpPr/>
          <p:nvPr/>
        </p:nvSpPr>
        <p:spPr bwMode="auto">
          <a:xfrm>
            <a:off x="2899876" y="3496332"/>
            <a:ext cx="1723253" cy="61532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CloudWatch</a:t>
            </a:r>
          </a:p>
        </p:txBody>
      </p:sp>
      <p:sp>
        <p:nvSpPr>
          <p:cNvPr id="38" name="Rectangle 37">
            <a:extLst>
              <a:ext uri="{FF2B5EF4-FFF2-40B4-BE49-F238E27FC236}">
                <a16:creationId xmlns:a16="http://schemas.microsoft.com/office/drawing/2014/main" id="{304B85B1-8767-4A82-BDA7-48AEDB0BFBA1}"/>
              </a:ext>
            </a:extLst>
          </p:cNvPr>
          <p:cNvSpPr/>
          <p:nvPr/>
        </p:nvSpPr>
        <p:spPr bwMode="auto">
          <a:xfrm>
            <a:off x="7675999" y="3495474"/>
            <a:ext cx="1381192" cy="51386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ALB</a:t>
            </a:r>
          </a:p>
        </p:txBody>
      </p:sp>
      <p:sp>
        <p:nvSpPr>
          <p:cNvPr id="39" name="Rounded Rectangle 13">
            <a:extLst>
              <a:ext uri="{FF2B5EF4-FFF2-40B4-BE49-F238E27FC236}">
                <a16:creationId xmlns:a16="http://schemas.microsoft.com/office/drawing/2014/main" id="{E7C9DDB0-348E-40AB-BE57-4EFC287CD739}"/>
              </a:ext>
            </a:extLst>
          </p:cNvPr>
          <p:cNvSpPr/>
          <p:nvPr/>
        </p:nvSpPr>
        <p:spPr bwMode="auto">
          <a:xfrm>
            <a:off x="4796701" y="4176425"/>
            <a:ext cx="2598598" cy="289563"/>
          </a:xfrm>
          <a:prstGeom prst="roundRect">
            <a:avLst>
              <a:gd name="adj" fmla="val 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Application</a:t>
            </a:r>
          </a:p>
        </p:txBody>
      </p:sp>
      <p:pic>
        <p:nvPicPr>
          <p:cNvPr id="40" name="Graphic 43">
            <a:extLst>
              <a:ext uri="{FF2B5EF4-FFF2-40B4-BE49-F238E27FC236}">
                <a16:creationId xmlns:a16="http://schemas.microsoft.com/office/drawing/2014/main" id="{85391FF4-995B-46B8-9746-FEC4BA26D91B}"/>
              </a:ext>
            </a:extLst>
          </p:cNvPr>
          <p:cNvPicPr>
            <a:picLocks noChangeAspect="1"/>
          </p:cNvPicPr>
          <p:nvPr/>
        </p:nvPicPr>
        <p:blipFill>
          <a:blip r:embed="rId3"/>
          <a:stretch>
            <a:fillRect/>
          </a:stretch>
        </p:blipFill>
        <p:spPr>
          <a:xfrm flipH="1">
            <a:off x="10276771" y="3531827"/>
            <a:ext cx="454008" cy="441158"/>
          </a:xfrm>
          <a:prstGeom prst="rect">
            <a:avLst/>
          </a:prstGeom>
        </p:spPr>
      </p:pic>
      <p:sp>
        <p:nvSpPr>
          <p:cNvPr id="42" name="TextBox 41">
            <a:extLst>
              <a:ext uri="{FF2B5EF4-FFF2-40B4-BE49-F238E27FC236}">
                <a16:creationId xmlns:a16="http://schemas.microsoft.com/office/drawing/2014/main" id="{57A81EBD-887D-44F7-9097-4A59715E1E6F}"/>
              </a:ext>
            </a:extLst>
          </p:cNvPr>
          <p:cNvSpPr txBox="1"/>
          <p:nvPr/>
        </p:nvSpPr>
        <p:spPr>
          <a:xfrm>
            <a:off x="10153518" y="3960868"/>
            <a:ext cx="70051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panose="020B0603020204020204" pitchFamily="34" charset="0"/>
              </a:rPr>
              <a:t>User</a:t>
            </a:r>
          </a:p>
        </p:txBody>
      </p:sp>
      <p:pic>
        <p:nvPicPr>
          <p:cNvPr id="43" name="Graphic 47">
            <a:extLst>
              <a:ext uri="{FF2B5EF4-FFF2-40B4-BE49-F238E27FC236}">
                <a16:creationId xmlns:a16="http://schemas.microsoft.com/office/drawing/2014/main" id="{853C10FA-6C94-467D-A8B0-40DAAAAE423E}"/>
              </a:ext>
            </a:extLst>
          </p:cNvPr>
          <p:cNvPicPr>
            <a:picLocks noChangeAspect="1"/>
          </p:cNvPicPr>
          <p:nvPr/>
        </p:nvPicPr>
        <p:blipFill>
          <a:blip r:embed="rId3"/>
          <a:stretch>
            <a:fillRect/>
          </a:stretch>
        </p:blipFill>
        <p:spPr>
          <a:xfrm flipH="1">
            <a:off x="1873468" y="2488554"/>
            <a:ext cx="454008" cy="441158"/>
          </a:xfrm>
          <a:prstGeom prst="rect">
            <a:avLst/>
          </a:prstGeom>
        </p:spPr>
      </p:pic>
      <p:sp>
        <p:nvSpPr>
          <p:cNvPr id="44" name="TextBox 43">
            <a:extLst>
              <a:ext uri="{FF2B5EF4-FFF2-40B4-BE49-F238E27FC236}">
                <a16:creationId xmlns:a16="http://schemas.microsoft.com/office/drawing/2014/main" id="{1AB677D9-5BDD-455F-A487-B8E3DEE89EA2}"/>
              </a:ext>
            </a:extLst>
          </p:cNvPr>
          <p:cNvSpPr txBox="1"/>
          <p:nvPr/>
        </p:nvSpPr>
        <p:spPr>
          <a:xfrm>
            <a:off x="1743091" y="2884141"/>
            <a:ext cx="79188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panose="020B0603020204020204" pitchFamily="34" charset="0"/>
              </a:rPr>
              <a:t>Team</a:t>
            </a:r>
          </a:p>
        </p:txBody>
      </p:sp>
      <p:cxnSp>
        <p:nvCxnSpPr>
          <p:cNvPr id="47" name="Elbow Connector 32">
            <a:extLst>
              <a:ext uri="{FF2B5EF4-FFF2-40B4-BE49-F238E27FC236}">
                <a16:creationId xmlns:a16="http://schemas.microsoft.com/office/drawing/2014/main" id="{DBD02BDE-773B-4803-AE18-1F964C87494A}"/>
              </a:ext>
            </a:extLst>
          </p:cNvPr>
          <p:cNvCxnSpPr>
            <a:cxnSpLocks/>
            <a:stCxn id="32" idx="1"/>
            <a:endCxn id="37" idx="2"/>
          </p:cNvCxnSpPr>
          <p:nvPr/>
        </p:nvCxnSpPr>
        <p:spPr>
          <a:xfrm rot="10800000">
            <a:off x="3761504" y="4111653"/>
            <a:ext cx="1035199" cy="1105518"/>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8" name="Elbow Connector 35">
            <a:extLst>
              <a:ext uri="{FF2B5EF4-FFF2-40B4-BE49-F238E27FC236}">
                <a16:creationId xmlns:a16="http://schemas.microsoft.com/office/drawing/2014/main" id="{666842F3-73A0-47F7-8BC9-538D8D485ADD}"/>
              </a:ext>
            </a:extLst>
          </p:cNvPr>
          <p:cNvCxnSpPr>
            <a:cxnSpLocks/>
            <a:stCxn id="38" idx="2"/>
            <a:endCxn id="39" idx="3"/>
          </p:cNvCxnSpPr>
          <p:nvPr/>
        </p:nvCxnSpPr>
        <p:spPr>
          <a:xfrm rot="5400000">
            <a:off x="7725013" y="3679624"/>
            <a:ext cx="311869" cy="971296"/>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9" name="Elbow Connector 44">
            <a:extLst>
              <a:ext uri="{FF2B5EF4-FFF2-40B4-BE49-F238E27FC236}">
                <a16:creationId xmlns:a16="http://schemas.microsoft.com/office/drawing/2014/main" id="{3151FFF5-331A-4D6D-BD6F-992022461084}"/>
              </a:ext>
            </a:extLst>
          </p:cNvPr>
          <p:cNvCxnSpPr>
            <a:cxnSpLocks/>
            <a:endCxn id="34" idx="2"/>
          </p:cNvCxnSpPr>
          <p:nvPr/>
        </p:nvCxnSpPr>
        <p:spPr>
          <a:xfrm>
            <a:off x="5175433" y="2875595"/>
            <a:ext cx="740018" cy="8546"/>
          </a:xfrm>
          <a:prstGeom prst="bentConnector4">
            <a:avLst>
              <a:gd name="adj1" fmla="val -472"/>
              <a:gd name="adj2" fmla="val 3594118"/>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50" name="Elbow Connector 51">
            <a:extLst>
              <a:ext uri="{FF2B5EF4-FFF2-40B4-BE49-F238E27FC236}">
                <a16:creationId xmlns:a16="http://schemas.microsoft.com/office/drawing/2014/main" id="{764E6F92-5A6B-4315-98A2-A8D24F07DBC4}"/>
              </a:ext>
            </a:extLst>
          </p:cNvPr>
          <p:cNvCxnSpPr>
            <a:cxnSpLocks/>
            <a:stCxn id="34" idx="0"/>
            <a:endCxn id="36" idx="0"/>
          </p:cNvCxnSpPr>
          <p:nvPr/>
        </p:nvCxnSpPr>
        <p:spPr>
          <a:xfrm rot="5400000" flipH="1" flipV="1">
            <a:off x="7141023" y="1318233"/>
            <a:ext cx="12700" cy="2451144"/>
          </a:xfrm>
          <a:prstGeom prst="bentConnector3">
            <a:avLst>
              <a:gd name="adj1" fmla="val 1800000"/>
            </a:avLst>
          </a:prstGeom>
          <a:ln w="19050">
            <a:solidFill>
              <a:srgbClr val="8FA7C4"/>
            </a:solidFill>
            <a:headEnd type="none" w="med" len="sm"/>
            <a:tailEnd type="none" w="lg" len="lg"/>
          </a:ln>
        </p:spPr>
        <p:style>
          <a:lnRef idx="1">
            <a:schemeClr val="accent1"/>
          </a:lnRef>
          <a:fillRef idx="0">
            <a:schemeClr val="accent1"/>
          </a:fillRef>
          <a:effectRef idx="0">
            <a:schemeClr val="accent1"/>
          </a:effectRef>
          <a:fontRef idx="minor">
            <a:schemeClr val="tx1"/>
          </a:fontRef>
        </p:style>
      </p:cxnSp>
      <p:cxnSp>
        <p:nvCxnSpPr>
          <p:cNvPr id="51" name="Elbow Connector 54">
            <a:extLst>
              <a:ext uri="{FF2B5EF4-FFF2-40B4-BE49-F238E27FC236}">
                <a16:creationId xmlns:a16="http://schemas.microsoft.com/office/drawing/2014/main" id="{A14B9E54-8386-4412-A6D4-FA065E3951AE}"/>
              </a:ext>
            </a:extLst>
          </p:cNvPr>
          <p:cNvCxnSpPr>
            <a:cxnSpLocks/>
            <a:stCxn id="35" idx="2"/>
            <a:endCxn id="39" idx="0"/>
          </p:cNvCxnSpPr>
          <p:nvPr/>
        </p:nvCxnSpPr>
        <p:spPr>
          <a:xfrm rot="5400000">
            <a:off x="5915842" y="3055754"/>
            <a:ext cx="1300830" cy="940513"/>
          </a:xfrm>
          <a:prstGeom prst="bentConnector3">
            <a:avLst>
              <a:gd name="adj1" fmla="val 50000"/>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AF4EC3-562D-4D37-B200-94A2929D01A5}"/>
              </a:ext>
            </a:extLst>
          </p:cNvPr>
          <p:cNvSpPr/>
          <p:nvPr/>
        </p:nvSpPr>
        <p:spPr bwMode="auto">
          <a:xfrm>
            <a:off x="4796700" y="4526313"/>
            <a:ext cx="2598598" cy="34064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App Mesh</a:t>
            </a:r>
          </a:p>
        </p:txBody>
      </p:sp>
      <p:sp useBgFill="1">
        <p:nvSpPr>
          <p:cNvPr id="53" name="Rectangle 52">
            <a:extLst>
              <a:ext uri="{FF2B5EF4-FFF2-40B4-BE49-F238E27FC236}">
                <a16:creationId xmlns:a16="http://schemas.microsoft.com/office/drawing/2014/main" id="{78E62D5B-7412-47EA-A596-CD064095AE18}"/>
              </a:ext>
            </a:extLst>
          </p:cNvPr>
          <p:cNvSpPr/>
          <p:nvPr/>
        </p:nvSpPr>
        <p:spPr bwMode="auto">
          <a:xfrm rot="16200000">
            <a:off x="6853507" y="5116915"/>
            <a:ext cx="1543103" cy="36189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CloudFormation</a:t>
            </a:r>
          </a:p>
        </p:txBody>
      </p:sp>
      <p:sp>
        <p:nvSpPr>
          <p:cNvPr id="54" name="Rectangle 53">
            <a:extLst>
              <a:ext uri="{FF2B5EF4-FFF2-40B4-BE49-F238E27FC236}">
                <a16:creationId xmlns:a16="http://schemas.microsoft.com/office/drawing/2014/main" id="{B2E69220-0CA6-4E75-86B3-1BE787074AE1}"/>
              </a:ext>
            </a:extLst>
          </p:cNvPr>
          <p:cNvSpPr/>
          <p:nvPr/>
        </p:nvSpPr>
        <p:spPr bwMode="auto">
          <a:xfrm>
            <a:off x="4390242" y="1925017"/>
            <a:ext cx="3050418" cy="331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500" b="1" dirty="0" err="1">
                <a:solidFill>
                  <a:schemeClr val="accent1"/>
                </a:solidFill>
                <a:latin typeface="Amazon Ember"/>
                <a:cs typeface="Segoe UI" pitchFamily="34" charset="0"/>
              </a:rPr>
              <a:t>CodePipeline</a:t>
            </a:r>
            <a:endParaRPr lang="en-US" sz="1500" b="1" dirty="0">
              <a:solidFill>
                <a:schemeClr val="accent1"/>
              </a:solidFill>
              <a:latin typeface="Amazon Ember"/>
              <a:cs typeface="Segoe UI" pitchFamily="34" charset="0"/>
            </a:endParaRPr>
          </a:p>
        </p:txBody>
      </p:sp>
      <p:sp>
        <p:nvSpPr>
          <p:cNvPr id="56" name="Rectangle 55">
            <a:extLst>
              <a:ext uri="{FF2B5EF4-FFF2-40B4-BE49-F238E27FC236}">
                <a16:creationId xmlns:a16="http://schemas.microsoft.com/office/drawing/2014/main" id="{B5FC8660-3E1F-D74A-BC14-026DD07482B3}"/>
              </a:ext>
            </a:extLst>
          </p:cNvPr>
          <p:cNvSpPr/>
          <p:nvPr/>
        </p:nvSpPr>
        <p:spPr bwMode="auto">
          <a:xfrm>
            <a:off x="4796701" y="5582703"/>
            <a:ext cx="2598600" cy="4867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EC2</a:t>
            </a:r>
          </a:p>
        </p:txBody>
      </p:sp>
      <p:cxnSp>
        <p:nvCxnSpPr>
          <p:cNvPr id="8" name="Straight Arrow Connector 7">
            <a:extLst>
              <a:ext uri="{FF2B5EF4-FFF2-40B4-BE49-F238E27FC236}">
                <a16:creationId xmlns:a16="http://schemas.microsoft.com/office/drawing/2014/main" id="{5BEF2D2C-2E95-4A99-A937-76D776712558}"/>
              </a:ext>
            </a:extLst>
          </p:cNvPr>
          <p:cNvCxnSpPr>
            <a:cxnSpLocks/>
            <a:endCxn id="38" idx="3"/>
          </p:cNvCxnSpPr>
          <p:nvPr/>
        </p:nvCxnSpPr>
        <p:spPr>
          <a:xfrm flipH="1">
            <a:off x="9057191" y="3752406"/>
            <a:ext cx="1133272"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529694-428D-4989-86DB-ADA31F30C2AB}"/>
              </a:ext>
            </a:extLst>
          </p:cNvPr>
          <p:cNvCxnSpPr>
            <a:cxnSpLocks/>
            <a:endCxn id="33" idx="1"/>
          </p:cNvCxnSpPr>
          <p:nvPr/>
        </p:nvCxnSpPr>
        <p:spPr>
          <a:xfrm>
            <a:off x="2407957" y="2709700"/>
            <a:ext cx="1723843"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94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tangle 186">
            <a:extLst>
              <a:ext uri="{FF2B5EF4-FFF2-40B4-BE49-F238E27FC236}">
                <a16:creationId xmlns:a16="http://schemas.microsoft.com/office/drawing/2014/main" id="{11E143A5-E89F-4F98-A67E-4B7C6987FB58}"/>
              </a:ext>
            </a:extLst>
          </p:cNvPr>
          <p:cNvSpPr/>
          <p:nvPr/>
        </p:nvSpPr>
        <p:spPr>
          <a:xfrm>
            <a:off x="6242048" y="709499"/>
            <a:ext cx="986607" cy="601714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3" name="Rectangle 182">
            <a:extLst>
              <a:ext uri="{FF2B5EF4-FFF2-40B4-BE49-F238E27FC236}">
                <a16:creationId xmlns:a16="http://schemas.microsoft.com/office/drawing/2014/main" id="{9F5BEE35-61DE-42EC-83F6-CE5FC08BA20B}"/>
              </a:ext>
            </a:extLst>
          </p:cNvPr>
          <p:cNvSpPr/>
          <p:nvPr/>
        </p:nvSpPr>
        <p:spPr>
          <a:xfrm>
            <a:off x="1865212" y="4110415"/>
            <a:ext cx="4376838"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4" name="Rectangle 183">
            <a:extLst>
              <a:ext uri="{FF2B5EF4-FFF2-40B4-BE49-F238E27FC236}">
                <a16:creationId xmlns:a16="http://schemas.microsoft.com/office/drawing/2014/main" id="{0D49311D-4F7B-4246-A389-66EE82819961}"/>
              </a:ext>
            </a:extLst>
          </p:cNvPr>
          <p:cNvSpPr/>
          <p:nvPr/>
        </p:nvSpPr>
        <p:spPr>
          <a:xfrm>
            <a:off x="3580089" y="712711"/>
            <a:ext cx="2661959"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1"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Elastic Beanstalk </a:t>
              </a:r>
            </a:p>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.NET </a:t>
            </a:r>
            <a:br>
              <a:rPr lang="en-US" sz="1000" dirty="0">
                <a:latin typeface="Amazon Ember" panose="020B0603020204020204" pitchFamily="34" charset="0"/>
                <a:ea typeface="Amazon Ember" panose="020B0603020204020204" pitchFamily="34" charset="0"/>
                <a:cs typeface="Amazon Ember" panose="020B0603020204020204" pitchFamily="34" charset="0"/>
              </a:rPr>
            </a:br>
            <a:r>
              <a:rPr lang="en-US" sz="1000" dirty="0">
                <a:latin typeface="Amazon Ember" panose="020B0603020204020204" pitchFamily="34" charset="0"/>
                <a:ea typeface="Amazon Ember" panose="020B0603020204020204" pitchFamily="34" charset="0"/>
                <a:cs typeface="Amazon Ember" panose="020B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Framework or  </a:t>
            </a:r>
            <a:b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Self-Managed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VM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 Serverless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A302A38-9C9F-4404-BF86-E0F55856435A}"/>
              </a:ext>
            </a:extLst>
          </p:cNvPr>
          <p:cNvCxnSpPr>
            <a:cxnSpLocks/>
            <a:stCxn id="34" idx="3"/>
            <a:endCxn id="74" idx="0"/>
          </p:cNvCxnSpPr>
          <p:nvPr/>
        </p:nvCxnSpPr>
        <p:spPr>
          <a:xfrm>
            <a:off x="5547896" y="3454296"/>
            <a:ext cx="463968" cy="33517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317">
            <a:extLst>
              <a:ext uri="{FF2B5EF4-FFF2-40B4-BE49-F238E27FC236}">
                <a16:creationId xmlns:a16="http://schemas.microsoft.com/office/drawing/2014/main" id="{5B7245AB-B463-43D1-8240-F611EAD5BE37}"/>
              </a:ext>
            </a:extLst>
          </p:cNvPr>
          <p:cNvSpPr txBox="1"/>
          <p:nvPr/>
        </p:nvSpPr>
        <p:spPr>
          <a:xfrm>
            <a:off x="5561871" y="3154347"/>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26CA92B8-CF35-4922-AD8E-E370212ED455}"/>
              </a:ext>
            </a:extLst>
          </p:cNvPr>
          <p:cNvGrpSpPr/>
          <p:nvPr/>
        </p:nvGrpSpPr>
        <p:grpSpPr>
          <a:xfrm>
            <a:off x="5185882" y="3789471"/>
            <a:ext cx="1651964" cy="953453"/>
            <a:chOff x="5214189" y="3816648"/>
            <a:chExt cx="1651964" cy="953453"/>
          </a:xfrm>
        </p:grpSpPr>
        <p:sp>
          <p:nvSpPr>
            <p:cNvPr id="74" name="TextBox 208">
              <a:extLst>
                <a:ext uri="{FF2B5EF4-FFF2-40B4-BE49-F238E27FC236}">
                  <a16:creationId xmlns:a16="http://schemas.microsoft.com/office/drawing/2014/main" id="{2EEF66F5-0B2A-4B1E-9C3C-FB9B62FE5AEB}"/>
                </a:ext>
              </a:extLst>
            </p:cNvPr>
            <p:cNvSpPr txBox="1"/>
            <p:nvPr/>
          </p:nvSpPr>
          <p:spPr>
            <a:xfrm>
              <a:off x="5214189" y="3816648"/>
              <a:ext cx="1651964" cy="953453"/>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ECS managed Windows  containers</a:t>
              </a:r>
            </a:p>
          </p:txBody>
        </p:sp>
        <p:grpSp>
          <p:nvGrpSpPr>
            <p:cNvPr id="75" name="Group 74">
              <a:extLst>
                <a:ext uri="{FF2B5EF4-FFF2-40B4-BE49-F238E27FC236}">
                  <a16:creationId xmlns:a16="http://schemas.microsoft.com/office/drawing/2014/main" id="{E4784430-9D7D-4F27-AA7B-1D1CEC636AC4}"/>
                </a:ext>
              </a:extLst>
            </p:cNvPr>
            <p:cNvGrpSpPr/>
            <p:nvPr/>
          </p:nvGrpSpPr>
          <p:grpSpPr>
            <a:xfrm>
              <a:off x="5366850" y="4093612"/>
              <a:ext cx="327516" cy="367117"/>
              <a:chOff x="10697936" y="5160762"/>
              <a:chExt cx="495300" cy="491407"/>
            </a:xfrm>
            <a:solidFill>
              <a:schemeClr val="tx1"/>
            </a:solidFill>
          </p:grpSpPr>
          <p:sp>
            <p:nvSpPr>
              <p:cNvPr id="76" name="Freeform: Shape 75">
                <a:extLst>
                  <a:ext uri="{FF2B5EF4-FFF2-40B4-BE49-F238E27FC236}">
                    <a16:creationId xmlns:a16="http://schemas.microsoft.com/office/drawing/2014/main" id="{1A29958C-DB37-4937-80E6-DB10B285CD0C}"/>
                  </a:ext>
                </a:extLst>
              </p:cNvPr>
              <p:cNvSpPr/>
              <p:nvPr/>
            </p:nvSpPr>
            <p:spPr>
              <a:xfrm>
                <a:off x="10810712" y="5160762"/>
                <a:ext cx="266700" cy="266699"/>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Freeform: Shape 76">
                <a:extLst>
                  <a:ext uri="{FF2B5EF4-FFF2-40B4-BE49-F238E27FC236}">
                    <a16:creationId xmlns:a16="http://schemas.microsoft.com/office/drawing/2014/main" id="{6CAD1C56-4264-40E6-BCC8-BAD199561581}"/>
                  </a:ext>
                </a:extLst>
              </p:cNvPr>
              <p:cNvSpPr/>
              <p:nvPr/>
            </p:nvSpPr>
            <p:spPr>
              <a:xfrm>
                <a:off x="10811379" y="5219632"/>
                <a:ext cx="142875" cy="200024"/>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Freeform: Shape 77">
                <a:extLst>
                  <a:ext uri="{FF2B5EF4-FFF2-40B4-BE49-F238E27FC236}">
                    <a16:creationId xmlns:a16="http://schemas.microsoft.com/office/drawing/2014/main" id="{62014D16-3EB1-4B81-9E22-A196210E2989}"/>
                  </a:ext>
                </a:extLst>
              </p:cNvPr>
              <p:cNvSpPr/>
              <p:nvPr/>
            </p:nvSpPr>
            <p:spPr>
              <a:xfrm>
                <a:off x="10897961" y="5536254"/>
                <a:ext cx="114301" cy="114299"/>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Freeform: Shape 78">
                <a:extLst>
                  <a:ext uri="{FF2B5EF4-FFF2-40B4-BE49-F238E27FC236}">
                    <a16:creationId xmlns:a16="http://schemas.microsoft.com/office/drawing/2014/main" id="{1CAF6FB0-FF84-40F5-94C6-9F098B7ABE40}"/>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Freeform: Shape 79">
                <a:extLst>
                  <a:ext uri="{FF2B5EF4-FFF2-40B4-BE49-F238E27FC236}">
                    <a16:creationId xmlns:a16="http://schemas.microsoft.com/office/drawing/2014/main" id="{51A8494D-2F9F-432D-BC74-1F8E03FA48D3}"/>
                  </a:ext>
                </a:extLst>
              </p:cNvPr>
              <p:cNvSpPr/>
              <p:nvPr/>
            </p:nvSpPr>
            <p:spPr>
              <a:xfrm>
                <a:off x="10951768" y="5559152"/>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Freeform: Shape 80">
                <a:extLst>
                  <a:ext uri="{FF2B5EF4-FFF2-40B4-BE49-F238E27FC236}">
                    <a16:creationId xmlns:a16="http://schemas.microsoft.com/office/drawing/2014/main" id="{0A5AC75E-6D4D-440D-B5E0-0867A881B5AC}"/>
                  </a:ext>
                </a:extLst>
              </p:cNvPr>
              <p:cNvSpPr/>
              <p:nvPr/>
            </p:nvSpPr>
            <p:spPr>
              <a:xfrm>
                <a:off x="11002736" y="5475009"/>
                <a:ext cx="114301" cy="114299"/>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Freeform: Shape 81">
                <a:extLst>
                  <a:ext uri="{FF2B5EF4-FFF2-40B4-BE49-F238E27FC236}">
                    <a16:creationId xmlns:a16="http://schemas.microsoft.com/office/drawing/2014/main" id="{F6C420E5-4709-4AE3-881E-F5C3AA78C372}"/>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Freeform: Shape 82">
                <a:extLst>
                  <a:ext uri="{FF2B5EF4-FFF2-40B4-BE49-F238E27FC236}">
                    <a16:creationId xmlns:a16="http://schemas.microsoft.com/office/drawing/2014/main" id="{34522359-5752-41E7-8EE9-DA5A6E852581}"/>
                  </a:ext>
                </a:extLst>
              </p:cNvPr>
              <p:cNvSpPr/>
              <p:nvPr/>
            </p:nvSpPr>
            <p:spPr>
              <a:xfrm>
                <a:off x="11056566" y="5498495"/>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Freeform: Shape 83">
                <a:extLst>
                  <a:ext uri="{FF2B5EF4-FFF2-40B4-BE49-F238E27FC236}">
                    <a16:creationId xmlns:a16="http://schemas.microsoft.com/office/drawing/2014/main" id="{F80EAA2D-53C1-444D-AA7D-519CD6C1E2FA}"/>
                  </a:ext>
                </a:extLst>
              </p:cNvPr>
              <p:cNvSpPr/>
              <p:nvPr/>
            </p:nvSpPr>
            <p:spPr>
              <a:xfrm>
                <a:off x="10793186" y="5475009"/>
                <a:ext cx="114301" cy="114299"/>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Freeform: Shape 84">
                <a:extLst>
                  <a:ext uri="{FF2B5EF4-FFF2-40B4-BE49-F238E27FC236}">
                    <a16:creationId xmlns:a16="http://schemas.microsoft.com/office/drawing/2014/main" id="{89852699-E676-4FD1-90B0-E54C6E68ED9B}"/>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Freeform: Shape 85">
                <a:extLst>
                  <a:ext uri="{FF2B5EF4-FFF2-40B4-BE49-F238E27FC236}">
                    <a16:creationId xmlns:a16="http://schemas.microsoft.com/office/drawing/2014/main" id="{5F72A225-A631-4498-BE33-B4A74E641B8E}"/>
                  </a:ext>
                </a:extLst>
              </p:cNvPr>
              <p:cNvSpPr/>
              <p:nvPr/>
            </p:nvSpPr>
            <p:spPr>
              <a:xfrm>
                <a:off x="10846971" y="5498429"/>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Freeform: Shape 86">
                <a:extLst>
                  <a:ext uri="{FF2B5EF4-FFF2-40B4-BE49-F238E27FC236}">
                    <a16:creationId xmlns:a16="http://schemas.microsoft.com/office/drawing/2014/main" id="{9E60F9F8-9A2F-426C-8B69-8BD2ACA27B2F}"/>
                  </a:ext>
                </a:extLst>
              </p:cNvPr>
              <p:cNvSpPr/>
              <p:nvPr/>
            </p:nvSpPr>
            <p:spPr>
              <a:xfrm>
                <a:off x="10944018" y="5222370"/>
                <a:ext cx="123827"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Freeform: Shape 87">
                <a:extLst>
                  <a:ext uri="{FF2B5EF4-FFF2-40B4-BE49-F238E27FC236}">
                    <a16:creationId xmlns:a16="http://schemas.microsoft.com/office/drawing/2014/main" id="{BF82A82C-96F5-4ADF-93A2-309F6B2AFF95}"/>
                  </a:ext>
                </a:extLst>
              </p:cNvPr>
              <p:cNvSpPr/>
              <p:nvPr/>
            </p:nvSpPr>
            <p:spPr>
              <a:xfrm>
                <a:off x="10697936" y="5314908"/>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5354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AWS </a:t>
            </a:r>
            <a:r>
              <a:rPr lang="fr-FR" dirty="0" err="1"/>
              <a:t>Fargate</a:t>
            </a:r>
            <a:endParaRPr lang="fr-FR" dirty="0"/>
          </a:p>
        </p:txBody>
      </p:sp>
      <p:sp>
        <p:nvSpPr>
          <p:cNvPr id="3" name="Text Placeholder 2">
            <a:extLst>
              <a:ext uri="{FF2B5EF4-FFF2-40B4-BE49-F238E27FC236}">
                <a16:creationId xmlns:a16="http://schemas.microsoft.com/office/drawing/2014/main" id="{E7CC952C-1B45-450C-9D10-5C29A5189394}"/>
              </a:ext>
            </a:extLst>
          </p:cNvPr>
          <p:cNvSpPr>
            <a:spLocks noGrp="1"/>
          </p:cNvSpPr>
          <p:nvPr>
            <p:ph type="body" sz="quarter" idx="10"/>
          </p:nvPr>
        </p:nvSpPr>
        <p:spPr/>
        <p:txBody>
          <a:bodyPr/>
          <a:lstStyle/>
          <a:p>
            <a:r>
              <a:rPr lang="en-US" dirty="0"/>
              <a:t>Serverless Compute Engine For Containers</a:t>
            </a:r>
          </a:p>
        </p:txBody>
      </p:sp>
      <p:sp>
        <p:nvSpPr>
          <p:cNvPr id="31" name="Rectangle 30">
            <a:extLst>
              <a:ext uri="{FF2B5EF4-FFF2-40B4-BE49-F238E27FC236}">
                <a16:creationId xmlns:a16="http://schemas.microsoft.com/office/drawing/2014/main" id="{A957B77B-D7E6-49C4-972A-4FC37ED49209}"/>
              </a:ext>
            </a:extLst>
          </p:cNvPr>
          <p:cNvSpPr/>
          <p:nvPr/>
        </p:nvSpPr>
        <p:spPr bwMode="auto">
          <a:xfrm>
            <a:off x="2698037" y="1775682"/>
            <a:ext cx="6594087" cy="450917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sp>
        <p:nvSpPr>
          <p:cNvPr id="32" name="Rectangle 31">
            <a:extLst>
              <a:ext uri="{FF2B5EF4-FFF2-40B4-BE49-F238E27FC236}">
                <a16:creationId xmlns:a16="http://schemas.microsoft.com/office/drawing/2014/main" id="{F84F4609-C77D-4386-A13C-DA7518C9853C}"/>
              </a:ext>
            </a:extLst>
          </p:cNvPr>
          <p:cNvSpPr/>
          <p:nvPr/>
        </p:nvSpPr>
        <p:spPr bwMode="auto">
          <a:xfrm>
            <a:off x="4796702" y="4986557"/>
            <a:ext cx="2598598" cy="46122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ECS</a:t>
            </a:r>
          </a:p>
        </p:txBody>
      </p:sp>
      <p:sp>
        <p:nvSpPr>
          <p:cNvPr id="33" name="Rectangle 32">
            <a:extLst>
              <a:ext uri="{FF2B5EF4-FFF2-40B4-BE49-F238E27FC236}">
                <a16:creationId xmlns:a16="http://schemas.microsoft.com/office/drawing/2014/main" id="{D2E3F07B-7948-4EE6-A7EB-89D074846A29}"/>
              </a:ext>
            </a:extLst>
          </p:cNvPr>
          <p:cNvSpPr/>
          <p:nvPr/>
        </p:nvSpPr>
        <p:spPr bwMode="auto">
          <a:xfrm>
            <a:off x="4131800" y="2543805"/>
            <a:ext cx="1221593"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a:cs typeface="Segoe UI" pitchFamily="34" charset="0"/>
              </a:rPr>
              <a:t>CodeCommit</a:t>
            </a:r>
            <a:endParaRPr lang="en-US" sz="1000" b="1" dirty="0">
              <a:solidFill>
                <a:srgbClr val="FFFFFF"/>
              </a:solidFill>
              <a:latin typeface="Amazon Ember"/>
              <a:cs typeface="Segoe UI" pitchFamily="34" charset="0"/>
            </a:endParaRPr>
          </a:p>
        </p:txBody>
      </p:sp>
      <p:sp>
        <p:nvSpPr>
          <p:cNvPr id="34" name="Rectangle 33">
            <a:extLst>
              <a:ext uri="{FF2B5EF4-FFF2-40B4-BE49-F238E27FC236}">
                <a16:creationId xmlns:a16="http://schemas.microsoft.com/office/drawing/2014/main" id="{DA5889A4-1C3B-4738-A661-A34BF4530755}"/>
              </a:ext>
            </a:extLst>
          </p:cNvPr>
          <p:cNvSpPr/>
          <p:nvPr/>
        </p:nvSpPr>
        <p:spPr bwMode="auto">
          <a:xfrm>
            <a:off x="5433875" y="2543805"/>
            <a:ext cx="963152"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a:cs typeface="Segoe UI" pitchFamily="34" charset="0"/>
              </a:rPr>
              <a:t>CodeBuild</a:t>
            </a:r>
            <a:endParaRPr lang="en-US" sz="1000" b="1" dirty="0">
              <a:solidFill>
                <a:srgbClr val="FFFFFF"/>
              </a:solidFill>
              <a:latin typeface="Amazon Ember"/>
              <a:cs typeface="Segoe UI" pitchFamily="34" charset="0"/>
            </a:endParaRPr>
          </a:p>
        </p:txBody>
      </p:sp>
      <p:sp>
        <p:nvSpPr>
          <p:cNvPr id="35" name="Rectangle 34">
            <a:extLst>
              <a:ext uri="{FF2B5EF4-FFF2-40B4-BE49-F238E27FC236}">
                <a16:creationId xmlns:a16="http://schemas.microsoft.com/office/drawing/2014/main" id="{C5B066F1-D7A8-4E6D-8FB2-0EBD7F379F68}"/>
              </a:ext>
            </a:extLst>
          </p:cNvPr>
          <p:cNvSpPr/>
          <p:nvPr/>
        </p:nvSpPr>
        <p:spPr bwMode="auto">
          <a:xfrm>
            <a:off x="6477508" y="2543805"/>
            <a:ext cx="1118010"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a:cs typeface="Segoe UI" pitchFamily="34" charset="0"/>
              </a:rPr>
              <a:t>CodeDeploy</a:t>
            </a:r>
            <a:endParaRPr lang="en-US" sz="1000" b="1" dirty="0">
              <a:solidFill>
                <a:srgbClr val="FFFFFF"/>
              </a:solidFill>
              <a:latin typeface="Amazon Ember"/>
              <a:cs typeface="Segoe UI" pitchFamily="34" charset="0"/>
            </a:endParaRPr>
          </a:p>
        </p:txBody>
      </p:sp>
      <p:sp>
        <p:nvSpPr>
          <p:cNvPr id="36" name="Rectangle 35">
            <a:extLst>
              <a:ext uri="{FF2B5EF4-FFF2-40B4-BE49-F238E27FC236}">
                <a16:creationId xmlns:a16="http://schemas.microsoft.com/office/drawing/2014/main" id="{1ABEB8EB-5D76-4444-8024-A380EA3B9566}"/>
              </a:ext>
            </a:extLst>
          </p:cNvPr>
          <p:cNvSpPr/>
          <p:nvPr/>
        </p:nvSpPr>
        <p:spPr bwMode="auto">
          <a:xfrm>
            <a:off x="7675999" y="2543805"/>
            <a:ext cx="1381192"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ECR</a:t>
            </a:r>
          </a:p>
        </p:txBody>
      </p:sp>
      <p:sp>
        <p:nvSpPr>
          <p:cNvPr id="37" name="Rectangle 36">
            <a:extLst>
              <a:ext uri="{FF2B5EF4-FFF2-40B4-BE49-F238E27FC236}">
                <a16:creationId xmlns:a16="http://schemas.microsoft.com/office/drawing/2014/main" id="{A7D55175-2B39-4493-97A8-37C3A6B66111}"/>
              </a:ext>
            </a:extLst>
          </p:cNvPr>
          <p:cNvSpPr/>
          <p:nvPr/>
        </p:nvSpPr>
        <p:spPr bwMode="auto">
          <a:xfrm>
            <a:off x="2899876" y="3496332"/>
            <a:ext cx="1723253" cy="61532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CloudWatch</a:t>
            </a:r>
          </a:p>
        </p:txBody>
      </p:sp>
      <p:sp>
        <p:nvSpPr>
          <p:cNvPr id="38" name="Rectangle 37">
            <a:extLst>
              <a:ext uri="{FF2B5EF4-FFF2-40B4-BE49-F238E27FC236}">
                <a16:creationId xmlns:a16="http://schemas.microsoft.com/office/drawing/2014/main" id="{304B85B1-8767-4A82-BDA7-48AEDB0BFBA1}"/>
              </a:ext>
            </a:extLst>
          </p:cNvPr>
          <p:cNvSpPr/>
          <p:nvPr/>
        </p:nvSpPr>
        <p:spPr bwMode="auto">
          <a:xfrm>
            <a:off x="7675999" y="3495474"/>
            <a:ext cx="1381192" cy="51386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ALB</a:t>
            </a:r>
          </a:p>
        </p:txBody>
      </p:sp>
      <p:sp>
        <p:nvSpPr>
          <p:cNvPr id="39" name="Rounded Rectangle 13">
            <a:extLst>
              <a:ext uri="{FF2B5EF4-FFF2-40B4-BE49-F238E27FC236}">
                <a16:creationId xmlns:a16="http://schemas.microsoft.com/office/drawing/2014/main" id="{E7C9DDB0-348E-40AB-BE57-4EFC287CD739}"/>
              </a:ext>
            </a:extLst>
          </p:cNvPr>
          <p:cNvSpPr/>
          <p:nvPr/>
        </p:nvSpPr>
        <p:spPr bwMode="auto">
          <a:xfrm>
            <a:off x="4796701" y="4176425"/>
            <a:ext cx="2598598" cy="289563"/>
          </a:xfrm>
          <a:prstGeom prst="roundRect">
            <a:avLst>
              <a:gd name="adj" fmla="val 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a:cs typeface="Segoe UI" pitchFamily="34" charset="0"/>
              </a:rPr>
              <a:t>Application</a:t>
            </a:r>
          </a:p>
        </p:txBody>
      </p:sp>
      <p:pic>
        <p:nvPicPr>
          <p:cNvPr id="40" name="Graphic 43">
            <a:extLst>
              <a:ext uri="{FF2B5EF4-FFF2-40B4-BE49-F238E27FC236}">
                <a16:creationId xmlns:a16="http://schemas.microsoft.com/office/drawing/2014/main" id="{85391FF4-995B-46B8-9746-FEC4BA26D91B}"/>
              </a:ext>
            </a:extLst>
          </p:cNvPr>
          <p:cNvPicPr>
            <a:picLocks noChangeAspect="1"/>
          </p:cNvPicPr>
          <p:nvPr/>
        </p:nvPicPr>
        <p:blipFill>
          <a:blip r:embed="rId3"/>
          <a:stretch>
            <a:fillRect/>
          </a:stretch>
        </p:blipFill>
        <p:spPr>
          <a:xfrm flipH="1">
            <a:off x="10276771" y="3531827"/>
            <a:ext cx="454008" cy="441158"/>
          </a:xfrm>
          <a:prstGeom prst="rect">
            <a:avLst/>
          </a:prstGeom>
        </p:spPr>
      </p:pic>
      <p:sp>
        <p:nvSpPr>
          <p:cNvPr id="42" name="TextBox 41">
            <a:extLst>
              <a:ext uri="{FF2B5EF4-FFF2-40B4-BE49-F238E27FC236}">
                <a16:creationId xmlns:a16="http://schemas.microsoft.com/office/drawing/2014/main" id="{57A81EBD-887D-44F7-9097-4A59715E1E6F}"/>
              </a:ext>
            </a:extLst>
          </p:cNvPr>
          <p:cNvSpPr txBox="1"/>
          <p:nvPr/>
        </p:nvSpPr>
        <p:spPr>
          <a:xfrm>
            <a:off x="10153518" y="3960868"/>
            <a:ext cx="70051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panose="020B0603020204020204" pitchFamily="34" charset="0"/>
              </a:rPr>
              <a:t>User</a:t>
            </a:r>
          </a:p>
        </p:txBody>
      </p:sp>
      <p:pic>
        <p:nvPicPr>
          <p:cNvPr id="43" name="Graphic 47">
            <a:extLst>
              <a:ext uri="{FF2B5EF4-FFF2-40B4-BE49-F238E27FC236}">
                <a16:creationId xmlns:a16="http://schemas.microsoft.com/office/drawing/2014/main" id="{853C10FA-6C94-467D-A8B0-40DAAAAE423E}"/>
              </a:ext>
            </a:extLst>
          </p:cNvPr>
          <p:cNvPicPr>
            <a:picLocks noChangeAspect="1"/>
          </p:cNvPicPr>
          <p:nvPr/>
        </p:nvPicPr>
        <p:blipFill>
          <a:blip r:embed="rId3"/>
          <a:stretch>
            <a:fillRect/>
          </a:stretch>
        </p:blipFill>
        <p:spPr>
          <a:xfrm flipH="1">
            <a:off x="1873468" y="2488554"/>
            <a:ext cx="454008" cy="441158"/>
          </a:xfrm>
          <a:prstGeom prst="rect">
            <a:avLst/>
          </a:prstGeom>
        </p:spPr>
      </p:pic>
      <p:sp>
        <p:nvSpPr>
          <p:cNvPr id="44" name="TextBox 43">
            <a:extLst>
              <a:ext uri="{FF2B5EF4-FFF2-40B4-BE49-F238E27FC236}">
                <a16:creationId xmlns:a16="http://schemas.microsoft.com/office/drawing/2014/main" id="{1AB677D9-5BDD-455F-A487-B8E3DEE89EA2}"/>
              </a:ext>
            </a:extLst>
          </p:cNvPr>
          <p:cNvSpPr txBox="1"/>
          <p:nvPr/>
        </p:nvSpPr>
        <p:spPr>
          <a:xfrm>
            <a:off x="1743091" y="2884141"/>
            <a:ext cx="79188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panose="020B0603020204020204" pitchFamily="34" charset="0"/>
              </a:rPr>
              <a:t>Team</a:t>
            </a:r>
          </a:p>
        </p:txBody>
      </p:sp>
      <p:cxnSp>
        <p:nvCxnSpPr>
          <p:cNvPr id="47" name="Elbow Connector 32">
            <a:extLst>
              <a:ext uri="{FF2B5EF4-FFF2-40B4-BE49-F238E27FC236}">
                <a16:creationId xmlns:a16="http://schemas.microsoft.com/office/drawing/2014/main" id="{DBD02BDE-773B-4803-AE18-1F964C87494A}"/>
              </a:ext>
            </a:extLst>
          </p:cNvPr>
          <p:cNvCxnSpPr>
            <a:cxnSpLocks/>
            <a:stCxn id="32" idx="1"/>
            <a:endCxn id="37" idx="2"/>
          </p:cNvCxnSpPr>
          <p:nvPr/>
        </p:nvCxnSpPr>
        <p:spPr>
          <a:xfrm rot="10800000">
            <a:off x="3761504" y="4111653"/>
            <a:ext cx="1035199" cy="1105518"/>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8" name="Elbow Connector 35">
            <a:extLst>
              <a:ext uri="{FF2B5EF4-FFF2-40B4-BE49-F238E27FC236}">
                <a16:creationId xmlns:a16="http://schemas.microsoft.com/office/drawing/2014/main" id="{666842F3-73A0-47F7-8BC9-538D8D485ADD}"/>
              </a:ext>
            </a:extLst>
          </p:cNvPr>
          <p:cNvCxnSpPr>
            <a:cxnSpLocks/>
            <a:stCxn id="38" idx="2"/>
            <a:endCxn id="39" idx="3"/>
          </p:cNvCxnSpPr>
          <p:nvPr/>
        </p:nvCxnSpPr>
        <p:spPr>
          <a:xfrm rot="5400000">
            <a:off x="7725013" y="3679624"/>
            <a:ext cx="311869" cy="971296"/>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9" name="Elbow Connector 44">
            <a:extLst>
              <a:ext uri="{FF2B5EF4-FFF2-40B4-BE49-F238E27FC236}">
                <a16:creationId xmlns:a16="http://schemas.microsoft.com/office/drawing/2014/main" id="{3151FFF5-331A-4D6D-BD6F-992022461084}"/>
              </a:ext>
            </a:extLst>
          </p:cNvPr>
          <p:cNvCxnSpPr>
            <a:cxnSpLocks/>
            <a:endCxn id="34" idx="2"/>
          </p:cNvCxnSpPr>
          <p:nvPr/>
        </p:nvCxnSpPr>
        <p:spPr>
          <a:xfrm>
            <a:off x="5175433" y="2875595"/>
            <a:ext cx="740018" cy="8546"/>
          </a:xfrm>
          <a:prstGeom prst="bentConnector4">
            <a:avLst>
              <a:gd name="adj1" fmla="val -472"/>
              <a:gd name="adj2" fmla="val 3594118"/>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50" name="Elbow Connector 51">
            <a:extLst>
              <a:ext uri="{FF2B5EF4-FFF2-40B4-BE49-F238E27FC236}">
                <a16:creationId xmlns:a16="http://schemas.microsoft.com/office/drawing/2014/main" id="{764E6F92-5A6B-4315-98A2-A8D24F07DBC4}"/>
              </a:ext>
            </a:extLst>
          </p:cNvPr>
          <p:cNvCxnSpPr>
            <a:cxnSpLocks/>
            <a:stCxn id="34" idx="0"/>
            <a:endCxn id="36" idx="0"/>
          </p:cNvCxnSpPr>
          <p:nvPr/>
        </p:nvCxnSpPr>
        <p:spPr>
          <a:xfrm rot="5400000" flipH="1" flipV="1">
            <a:off x="7141023" y="1318233"/>
            <a:ext cx="12700" cy="2451144"/>
          </a:xfrm>
          <a:prstGeom prst="bentConnector3">
            <a:avLst>
              <a:gd name="adj1" fmla="val 1800000"/>
            </a:avLst>
          </a:prstGeom>
          <a:ln w="19050">
            <a:solidFill>
              <a:srgbClr val="8FA7C4"/>
            </a:solidFill>
            <a:headEnd type="none" w="med" len="sm"/>
            <a:tailEnd type="none" w="lg" len="lg"/>
          </a:ln>
        </p:spPr>
        <p:style>
          <a:lnRef idx="1">
            <a:schemeClr val="accent1"/>
          </a:lnRef>
          <a:fillRef idx="0">
            <a:schemeClr val="accent1"/>
          </a:fillRef>
          <a:effectRef idx="0">
            <a:schemeClr val="accent1"/>
          </a:effectRef>
          <a:fontRef idx="minor">
            <a:schemeClr val="tx1"/>
          </a:fontRef>
        </p:style>
      </p:cxnSp>
      <p:cxnSp>
        <p:nvCxnSpPr>
          <p:cNvPr id="51" name="Elbow Connector 54">
            <a:extLst>
              <a:ext uri="{FF2B5EF4-FFF2-40B4-BE49-F238E27FC236}">
                <a16:creationId xmlns:a16="http://schemas.microsoft.com/office/drawing/2014/main" id="{A14B9E54-8386-4412-A6D4-FA065E3951AE}"/>
              </a:ext>
            </a:extLst>
          </p:cNvPr>
          <p:cNvCxnSpPr>
            <a:cxnSpLocks/>
            <a:stCxn id="35" idx="2"/>
            <a:endCxn id="39" idx="0"/>
          </p:cNvCxnSpPr>
          <p:nvPr/>
        </p:nvCxnSpPr>
        <p:spPr>
          <a:xfrm rot="5400000">
            <a:off x="5915842" y="3055754"/>
            <a:ext cx="1300830" cy="940513"/>
          </a:xfrm>
          <a:prstGeom prst="bentConnector3">
            <a:avLst>
              <a:gd name="adj1" fmla="val 50000"/>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AF4EC3-562D-4D37-B200-94A2929D01A5}"/>
              </a:ext>
            </a:extLst>
          </p:cNvPr>
          <p:cNvSpPr/>
          <p:nvPr/>
        </p:nvSpPr>
        <p:spPr bwMode="auto">
          <a:xfrm>
            <a:off x="4796700" y="4526313"/>
            <a:ext cx="2598598" cy="34064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App Mesh</a:t>
            </a:r>
          </a:p>
        </p:txBody>
      </p:sp>
      <p:sp useBgFill="1">
        <p:nvSpPr>
          <p:cNvPr id="53" name="Rectangle 52">
            <a:extLst>
              <a:ext uri="{FF2B5EF4-FFF2-40B4-BE49-F238E27FC236}">
                <a16:creationId xmlns:a16="http://schemas.microsoft.com/office/drawing/2014/main" id="{78E62D5B-7412-47EA-A596-CD064095AE18}"/>
              </a:ext>
            </a:extLst>
          </p:cNvPr>
          <p:cNvSpPr/>
          <p:nvPr/>
        </p:nvSpPr>
        <p:spPr bwMode="auto">
          <a:xfrm rot="16200000">
            <a:off x="6853507" y="5116915"/>
            <a:ext cx="1543103" cy="36189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a:cs typeface="Segoe UI" pitchFamily="34" charset="0"/>
              </a:rPr>
              <a:t>CloudFormation</a:t>
            </a:r>
          </a:p>
        </p:txBody>
      </p:sp>
      <p:sp>
        <p:nvSpPr>
          <p:cNvPr id="54" name="Rectangle 53">
            <a:extLst>
              <a:ext uri="{FF2B5EF4-FFF2-40B4-BE49-F238E27FC236}">
                <a16:creationId xmlns:a16="http://schemas.microsoft.com/office/drawing/2014/main" id="{B2E69220-0CA6-4E75-86B3-1BE787074AE1}"/>
              </a:ext>
            </a:extLst>
          </p:cNvPr>
          <p:cNvSpPr/>
          <p:nvPr/>
        </p:nvSpPr>
        <p:spPr bwMode="auto">
          <a:xfrm>
            <a:off x="4390242" y="1925017"/>
            <a:ext cx="3050418" cy="331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500" b="1" dirty="0" err="1">
                <a:solidFill>
                  <a:schemeClr val="accent1"/>
                </a:solidFill>
                <a:latin typeface="Amazon Ember"/>
                <a:cs typeface="Segoe UI" pitchFamily="34" charset="0"/>
              </a:rPr>
              <a:t>CodePipeline</a:t>
            </a:r>
            <a:endParaRPr lang="en-US" sz="1500" b="1" dirty="0">
              <a:solidFill>
                <a:schemeClr val="accent1"/>
              </a:solidFill>
              <a:latin typeface="Amazon Ember"/>
              <a:cs typeface="Segoe UI" pitchFamily="34" charset="0"/>
            </a:endParaRPr>
          </a:p>
        </p:txBody>
      </p:sp>
      <p:sp>
        <p:nvSpPr>
          <p:cNvPr id="56" name="Rectangle 55">
            <a:extLst>
              <a:ext uri="{FF2B5EF4-FFF2-40B4-BE49-F238E27FC236}">
                <a16:creationId xmlns:a16="http://schemas.microsoft.com/office/drawing/2014/main" id="{B5FC8660-3E1F-D74A-BC14-026DD07482B3}"/>
              </a:ext>
            </a:extLst>
          </p:cNvPr>
          <p:cNvSpPr/>
          <p:nvPr/>
        </p:nvSpPr>
        <p:spPr bwMode="auto">
          <a:xfrm>
            <a:off x="4796701" y="5582703"/>
            <a:ext cx="2598600" cy="4867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err="1">
                <a:solidFill>
                  <a:srgbClr val="FFFFFF"/>
                </a:solidFill>
                <a:latin typeface="Amazon Ember"/>
                <a:cs typeface="Segoe UI" pitchFamily="34" charset="0"/>
              </a:rPr>
              <a:t>Fargate</a:t>
            </a:r>
            <a:endParaRPr lang="en-US" sz="1000" b="1" dirty="0">
              <a:solidFill>
                <a:srgbClr val="FFFFFF"/>
              </a:solidFill>
              <a:latin typeface="Amazon Ember"/>
              <a:cs typeface="Segoe UI" pitchFamily="34" charset="0"/>
            </a:endParaRPr>
          </a:p>
        </p:txBody>
      </p:sp>
      <p:cxnSp>
        <p:nvCxnSpPr>
          <p:cNvPr id="8" name="Straight Arrow Connector 7">
            <a:extLst>
              <a:ext uri="{FF2B5EF4-FFF2-40B4-BE49-F238E27FC236}">
                <a16:creationId xmlns:a16="http://schemas.microsoft.com/office/drawing/2014/main" id="{5BEF2D2C-2E95-4A99-A937-76D776712558}"/>
              </a:ext>
            </a:extLst>
          </p:cNvPr>
          <p:cNvCxnSpPr>
            <a:cxnSpLocks/>
            <a:endCxn id="38" idx="3"/>
          </p:cNvCxnSpPr>
          <p:nvPr/>
        </p:nvCxnSpPr>
        <p:spPr>
          <a:xfrm flipH="1">
            <a:off x="9057191" y="3752406"/>
            <a:ext cx="1133272"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529694-428D-4989-86DB-ADA31F30C2AB}"/>
              </a:ext>
            </a:extLst>
          </p:cNvPr>
          <p:cNvCxnSpPr>
            <a:cxnSpLocks/>
            <a:endCxn id="33" idx="1"/>
          </p:cNvCxnSpPr>
          <p:nvPr/>
        </p:nvCxnSpPr>
        <p:spPr>
          <a:xfrm>
            <a:off x="2407957" y="2709700"/>
            <a:ext cx="1723843"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7A0A142-8A65-4010-8591-9BEA80B753D6}"/>
              </a:ext>
            </a:extLst>
          </p:cNvPr>
          <p:cNvSpPr/>
          <p:nvPr/>
        </p:nvSpPr>
        <p:spPr>
          <a:xfrm>
            <a:off x="4273136" y="5192411"/>
            <a:ext cx="3674208" cy="12219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14124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41D4A1-37F6-454F-9091-26DDA5ECCB6F}"/>
              </a:ext>
            </a:extLst>
          </p:cNvPr>
          <p:cNvSpPr>
            <a:spLocks noGrp="1"/>
          </p:cNvSpPr>
          <p:nvPr>
            <p:ph type="title"/>
          </p:nvPr>
        </p:nvSpPr>
        <p:spPr/>
        <p:txBody>
          <a:bodyPr/>
          <a:lstStyle/>
          <a:p>
            <a:r>
              <a:rPr lang="en-US" dirty="0"/>
              <a:t>What .</a:t>
            </a:r>
            <a:r>
              <a:rPr lang="en-US"/>
              <a:t>NET developers ask me about AWS</a:t>
            </a:r>
            <a:endParaRPr lang="en-US" dirty="0"/>
          </a:p>
        </p:txBody>
      </p:sp>
      <p:sp>
        <p:nvSpPr>
          <p:cNvPr id="8" name="Content Placeholder 7">
            <a:extLst>
              <a:ext uri="{FF2B5EF4-FFF2-40B4-BE49-F238E27FC236}">
                <a16:creationId xmlns:a16="http://schemas.microsoft.com/office/drawing/2014/main" id="{33E292C4-3A42-43AB-B7A0-4AE903B1A67D}"/>
              </a:ext>
            </a:extLst>
          </p:cNvPr>
          <p:cNvSpPr>
            <a:spLocks noGrp="1"/>
          </p:cNvSpPr>
          <p:nvPr>
            <p:ph idx="1"/>
          </p:nvPr>
        </p:nvSpPr>
        <p:spPr>
          <a:xfrm>
            <a:off x="609600" y="1714500"/>
            <a:ext cx="10972800" cy="3573286"/>
          </a:xfrm>
        </p:spPr>
        <p:txBody>
          <a:bodyPr/>
          <a:lstStyle/>
          <a:p>
            <a:r>
              <a:rPr lang="en-US" dirty="0"/>
              <a:t>Does AWS support .NET?</a:t>
            </a:r>
          </a:p>
          <a:p>
            <a:r>
              <a:rPr lang="en-US" dirty="0"/>
              <a:t>Does AWS provide tools for .NET developers?</a:t>
            </a:r>
          </a:p>
          <a:p>
            <a:r>
              <a:rPr lang="en-US" dirty="0"/>
              <a:t>How can I host my .NET application on AWS?</a:t>
            </a:r>
          </a:p>
          <a:p>
            <a:r>
              <a:rPr lang="en-US" dirty="0"/>
              <a:t>How can I containerize my .NET application?</a:t>
            </a:r>
          </a:p>
          <a:p>
            <a:r>
              <a:rPr lang="en-US" dirty="0"/>
              <a:t>How can I move from .NET Framework to .NET?</a:t>
            </a:r>
          </a:p>
          <a:p>
            <a:r>
              <a:rPr lang="en-US" dirty="0"/>
              <a:t>How can I break my .NET monolith?</a:t>
            </a:r>
          </a:p>
        </p:txBody>
      </p:sp>
    </p:spTree>
    <p:extLst>
      <p:ext uri="{BB962C8B-B14F-4D97-AF65-F5344CB8AC3E}">
        <p14:creationId xmlns:p14="http://schemas.microsoft.com/office/powerpoint/2010/main" val="235309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10194556"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6" name="Rectangle 5">
            <a:extLst>
              <a:ext uri="{FF2B5EF4-FFF2-40B4-BE49-F238E27FC236}">
                <a16:creationId xmlns:a16="http://schemas.microsoft.com/office/drawing/2014/main" id="{E7CE2666-7132-4A67-854F-59EF07459603}"/>
              </a:ext>
            </a:extLst>
          </p:cNvPr>
          <p:cNvSpPr/>
          <p:nvPr/>
        </p:nvSpPr>
        <p:spPr>
          <a:xfrm>
            <a:off x="8042431" y="2109688"/>
            <a:ext cx="4017338" cy="255908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7" name="Rectangle 6">
            <a:extLst>
              <a:ext uri="{FF2B5EF4-FFF2-40B4-BE49-F238E27FC236}">
                <a16:creationId xmlns:a16="http://schemas.microsoft.com/office/drawing/2014/main" id="{C99BD245-873A-4BAD-A27E-BFD6D2A69265}"/>
              </a:ext>
            </a:extLst>
          </p:cNvPr>
          <p:cNvSpPr/>
          <p:nvPr/>
        </p:nvSpPr>
        <p:spPr>
          <a:xfrm>
            <a:off x="3580089" y="712711"/>
            <a:ext cx="5027148"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1"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Elastic Beanstalk </a:t>
              </a:r>
            </a:p>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25">
            <a:extLst>
              <a:ext uri="{FF2B5EF4-FFF2-40B4-BE49-F238E27FC236}">
                <a16:creationId xmlns:a16="http://schemas.microsoft.com/office/drawing/2014/main" id="{359D6D56-A485-41E0-8D3F-7E19095989AC}"/>
              </a:ext>
            </a:extLst>
          </p:cNvPr>
          <p:cNvSpPr txBox="1"/>
          <p:nvPr/>
        </p:nvSpPr>
        <p:spPr>
          <a:xfrm>
            <a:off x="5407943" y="1749325"/>
            <a:ext cx="53910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.NET</a:t>
            </a:r>
          </a:p>
        </p:txBody>
      </p: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.NET </a:t>
            </a:r>
            <a:br>
              <a:rPr lang="en-US" sz="1000" dirty="0">
                <a:latin typeface="Amazon Ember" panose="020B0603020204020204" pitchFamily="34" charset="0"/>
                <a:ea typeface="Amazon Ember" panose="020B0603020204020204" pitchFamily="34" charset="0"/>
                <a:cs typeface="Amazon Ember" panose="020B0603020204020204" pitchFamily="34" charset="0"/>
              </a:rPr>
            </a:br>
            <a:r>
              <a:rPr lang="en-US" sz="1000" dirty="0">
                <a:latin typeface="Amazon Ember" panose="020B0603020204020204" pitchFamily="34" charset="0"/>
                <a:ea typeface="Amazon Ember" panose="020B0603020204020204" pitchFamily="34" charset="0"/>
                <a:cs typeface="Amazon Ember" panose="020B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3AEB73E-BC8C-4273-9061-5D1CE9B32D2C}"/>
              </a:ext>
            </a:extLst>
          </p:cNvPr>
          <p:cNvGrpSpPr/>
          <p:nvPr/>
        </p:nvGrpSpPr>
        <p:grpSpPr>
          <a:xfrm>
            <a:off x="10143958" y="5345281"/>
            <a:ext cx="1813603" cy="612934"/>
            <a:chOff x="11182818" y="7252488"/>
            <a:chExt cx="1736597" cy="612934"/>
          </a:xfrm>
          <a:solidFill>
            <a:schemeClr val="bg2">
              <a:lumMod val="60000"/>
              <a:lumOff val="40000"/>
            </a:schemeClr>
          </a:solidFill>
        </p:grpSpPr>
        <p:sp>
          <p:nvSpPr>
            <p:cNvPr id="169" name="TextBox 36">
              <a:extLst>
                <a:ext uri="{FF2B5EF4-FFF2-40B4-BE49-F238E27FC236}">
                  <a16:creationId xmlns:a16="http://schemas.microsoft.com/office/drawing/2014/main" id="{B541C8A5-FD4D-41AD-A308-DABA69A43FB3}"/>
                </a:ext>
              </a:extLst>
            </p:cNvPr>
            <p:cNvSpPr txBox="1"/>
            <p:nvPr/>
          </p:nvSpPr>
          <p:spPr>
            <a:xfrm>
              <a:off x="11182818" y="7252488"/>
              <a:ext cx="1736597"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ECS hosting managed Linux Containers</a:t>
              </a:r>
            </a:p>
          </p:txBody>
        </p:sp>
        <p:pic>
          <p:nvPicPr>
            <p:cNvPr id="170" name="Graphic 149">
              <a:extLst>
                <a:ext uri="{FF2B5EF4-FFF2-40B4-BE49-F238E27FC236}">
                  <a16:creationId xmlns:a16="http://schemas.microsoft.com/office/drawing/2014/main" id="{554C5FEF-2553-48AD-829B-D09066D5100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11321260" y="7415675"/>
              <a:ext cx="336198" cy="378223"/>
            </a:xfrm>
            <a:prstGeom prst="rect">
              <a:avLst/>
            </a:prstGeom>
            <a:grpFill/>
          </p:spPr>
        </p:pic>
      </p:grp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7" name="TextBox 50">
            <a:extLst>
              <a:ext uri="{FF2B5EF4-FFF2-40B4-BE49-F238E27FC236}">
                <a16:creationId xmlns:a16="http://schemas.microsoft.com/office/drawing/2014/main" id="{326C0475-D6A0-4152-869C-6DFA657A6099}"/>
              </a:ext>
            </a:extLst>
          </p:cNvPr>
          <p:cNvSpPr txBox="1"/>
          <p:nvPr/>
        </p:nvSpPr>
        <p:spPr>
          <a:xfrm>
            <a:off x="5440194" y="2655320"/>
            <a:ext cx="71526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Windows</a:t>
            </a:r>
            <a:endParaRPr lang="en-US" sz="126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8" name="Connector: Elbow 27">
            <a:extLst>
              <a:ext uri="{FF2B5EF4-FFF2-40B4-BE49-F238E27FC236}">
                <a16:creationId xmlns:a16="http://schemas.microsoft.com/office/drawing/2014/main" id="{5C67B325-BC2B-49E2-9272-3EEEC4F415D4}"/>
              </a:ext>
            </a:extLst>
          </p:cNvPr>
          <p:cNvCxnSpPr>
            <a:cxnSpLocks/>
            <a:stCxn id="36" idx="2"/>
            <a:endCxn id="34" idx="0"/>
          </p:cNvCxnSpPr>
          <p:nvPr/>
        </p:nvCxnSpPr>
        <p:spPr>
          <a:xfrm rot="5400000">
            <a:off x="5436208" y="1586791"/>
            <a:ext cx="456065" cy="1884663"/>
          </a:xfrm>
          <a:prstGeom prst="bentConnector3">
            <a:avLst>
              <a:gd name="adj1" fmla="val 66337"/>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31" name="Straight Arrow Connector 30">
            <a:extLst>
              <a:ext uri="{FF2B5EF4-FFF2-40B4-BE49-F238E27FC236}">
                <a16:creationId xmlns:a16="http://schemas.microsoft.com/office/drawing/2014/main" id="{086F3F23-F5C6-486B-B7D7-02D8106C3F04}"/>
              </a:ext>
            </a:extLst>
          </p:cNvPr>
          <p:cNvCxnSpPr>
            <a:cxnSpLocks/>
            <a:stCxn id="35" idx="3"/>
            <a:endCxn id="36" idx="1"/>
          </p:cNvCxnSpPr>
          <p:nvPr/>
        </p:nvCxnSpPr>
        <p:spPr>
          <a:xfrm>
            <a:off x="5547896" y="1603949"/>
            <a:ext cx="232687"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Framework or  </a:t>
            </a:r>
            <a:b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a:t>
            </a:r>
          </a:p>
        </p:txBody>
      </p:sp>
      <p:sp>
        <p:nvSpPr>
          <p:cNvPr id="36" name="Flowchart: Decision 35">
            <a:extLst>
              <a:ext uri="{FF2B5EF4-FFF2-40B4-BE49-F238E27FC236}">
                <a16:creationId xmlns:a16="http://schemas.microsoft.com/office/drawing/2014/main" id="{A82216D0-B2CE-4DE8-9B8F-C5043A980DEA}"/>
              </a:ext>
            </a:extLst>
          </p:cNvPr>
          <p:cNvSpPr/>
          <p:nvPr/>
        </p:nvSpPr>
        <p:spPr>
          <a:xfrm>
            <a:off x="5780583"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Linux or Windows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Self-Managed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VM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 Serverless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Flowchart: Decision 39">
            <a:extLst>
              <a:ext uri="{FF2B5EF4-FFF2-40B4-BE49-F238E27FC236}">
                <a16:creationId xmlns:a16="http://schemas.microsoft.com/office/drawing/2014/main" id="{C19BF2C7-0CF5-4146-BB65-1644CFC73737}"/>
              </a:ext>
            </a:extLst>
          </p:cNvPr>
          <p:cNvSpPr/>
          <p:nvPr/>
        </p:nvSpPr>
        <p:spPr>
          <a:xfrm>
            <a:off x="8300904"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sp>
        <p:nvSpPr>
          <p:cNvPr id="41" name="Flowchart: Decision 40">
            <a:extLst>
              <a:ext uri="{FF2B5EF4-FFF2-40B4-BE49-F238E27FC236}">
                <a16:creationId xmlns:a16="http://schemas.microsoft.com/office/drawing/2014/main" id="{2258BABC-BED2-46DD-AB2B-870A58E8D921}"/>
              </a:ext>
            </a:extLst>
          </p:cNvPr>
          <p:cNvSpPr/>
          <p:nvPr/>
        </p:nvSpPr>
        <p:spPr>
          <a:xfrm>
            <a:off x="9297790"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Containerized Web/API Applications ?</a:t>
            </a:r>
          </a:p>
        </p:txBody>
      </p:sp>
      <p:sp>
        <p:nvSpPr>
          <p:cNvPr id="42" name="Flowchart: Decision 41">
            <a:extLst>
              <a:ext uri="{FF2B5EF4-FFF2-40B4-BE49-F238E27FC236}">
                <a16:creationId xmlns:a16="http://schemas.microsoft.com/office/drawing/2014/main" id="{FF026E52-B2AA-42C9-B04D-78E3256B7488}"/>
              </a:ext>
            </a:extLst>
          </p:cNvPr>
          <p:cNvSpPr/>
          <p:nvPr/>
        </p:nvSpPr>
        <p:spPr>
          <a:xfrm>
            <a:off x="7823232"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Containerized Applications or Serverless Functions ?</a:t>
            </a:r>
          </a:p>
        </p:txBody>
      </p:sp>
      <p:cxnSp>
        <p:nvCxnSpPr>
          <p:cNvPr id="43" name="Straight Arrow Connector 42">
            <a:extLst>
              <a:ext uri="{FF2B5EF4-FFF2-40B4-BE49-F238E27FC236}">
                <a16:creationId xmlns:a16="http://schemas.microsoft.com/office/drawing/2014/main" id="{6687E860-7A02-45AF-BE77-69E08360638D}"/>
              </a:ext>
            </a:extLst>
          </p:cNvPr>
          <p:cNvCxnSpPr>
            <a:cxnSpLocks/>
            <a:stCxn id="36" idx="3"/>
            <a:endCxn id="42" idx="1"/>
          </p:cNvCxnSpPr>
          <p:nvPr/>
        </p:nvCxnSpPr>
        <p:spPr>
          <a:xfrm>
            <a:off x="7432559" y="1603949"/>
            <a:ext cx="390673"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165">
            <a:extLst>
              <a:ext uri="{FF2B5EF4-FFF2-40B4-BE49-F238E27FC236}">
                <a16:creationId xmlns:a16="http://schemas.microsoft.com/office/drawing/2014/main" id="{076ADD9D-5D71-414E-9EEE-2A39DB503075}"/>
              </a:ext>
            </a:extLst>
          </p:cNvPr>
          <p:cNvSpPr txBox="1"/>
          <p:nvPr/>
        </p:nvSpPr>
        <p:spPr>
          <a:xfrm>
            <a:off x="8437947" y="2475698"/>
            <a:ext cx="10372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Containerized applications</a:t>
            </a:r>
          </a:p>
        </p:txBody>
      </p:sp>
      <p:cxnSp>
        <p:nvCxnSpPr>
          <p:cNvPr id="46" name="Connector: Elbow 45">
            <a:extLst>
              <a:ext uri="{FF2B5EF4-FFF2-40B4-BE49-F238E27FC236}">
                <a16:creationId xmlns:a16="http://schemas.microsoft.com/office/drawing/2014/main" id="{209FDEA9-B93B-45E9-8AFB-9EC66F189DE7}"/>
              </a:ext>
            </a:extLst>
          </p:cNvPr>
          <p:cNvCxnSpPr>
            <a:cxnSpLocks/>
            <a:stCxn id="42" idx="2"/>
            <a:endCxn id="41" idx="0"/>
          </p:cNvCxnSpPr>
          <p:nvPr/>
        </p:nvCxnSpPr>
        <p:spPr>
          <a:xfrm rot="16200000" flipH="1">
            <a:off x="9270464" y="1679846"/>
            <a:ext cx="232070" cy="1474558"/>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8599FCFE-CDE0-4949-BF54-610A27FF7CB3}"/>
              </a:ext>
            </a:extLst>
          </p:cNvPr>
          <p:cNvCxnSpPr>
            <a:cxnSpLocks/>
            <a:stCxn id="40" idx="3"/>
            <a:endCxn id="169" idx="0"/>
          </p:cNvCxnSpPr>
          <p:nvPr/>
        </p:nvCxnSpPr>
        <p:spPr>
          <a:xfrm>
            <a:off x="9952880" y="5144326"/>
            <a:ext cx="1097880"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7274C9AA-4357-4FDD-8F6D-BCC4D6B5EFB2}"/>
              </a:ext>
            </a:extLst>
          </p:cNvPr>
          <p:cNvCxnSpPr>
            <a:cxnSpLocks/>
            <a:stCxn id="40" idx="2"/>
            <a:endCxn id="158" idx="1"/>
          </p:cNvCxnSpPr>
          <p:nvPr/>
        </p:nvCxnSpPr>
        <p:spPr>
          <a:xfrm rot="16200000" flipH="1">
            <a:off x="9374605" y="5593754"/>
            <a:ext cx="521641" cy="1017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202">
            <a:extLst>
              <a:ext uri="{FF2B5EF4-FFF2-40B4-BE49-F238E27FC236}">
                <a16:creationId xmlns:a16="http://schemas.microsoft.com/office/drawing/2014/main" id="{5D96B67D-9752-4C11-B792-AE64C1EB34FB}"/>
              </a:ext>
            </a:extLst>
          </p:cNvPr>
          <p:cNvSpPr txBox="1"/>
          <p:nvPr/>
        </p:nvSpPr>
        <p:spPr>
          <a:xfrm>
            <a:off x="10338638" y="4869620"/>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50" name="TextBox 203">
            <a:extLst>
              <a:ext uri="{FF2B5EF4-FFF2-40B4-BE49-F238E27FC236}">
                <a16:creationId xmlns:a16="http://schemas.microsoft.com/office/drawing/2014/main" id="{5098DAAD-220C-4B6E-9D6F-58C160CAD94E}"/>
              </a:ext>
            </a:extLst>
          </p:cNvPr>
          <p:cNvSpPr txBox="1"/>
          <p:nvPr/>
        </p:nvSpPr>
        <p:spPr>
          <a:xfrm>
            <a:off x="9126891"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51" name="Flowchart: Decision 50">
            <a:extLst>
              <a:ext uri="{FF2B5EF4-FFF2-40B4-BE49-F238E27FC236}">
                <a16:creationId xmlns:a16="http://schemas.microsoft.com/office/drawing/2014/main" id="{893CFBC2-86F7-4701-ABDA-640ED5D3503B}"/>
              </a:ext>
            </a:extLst>
          </p:cNvPr>
          <p:cNvSpPr/>
          <p:nvPr/>
        </p:nvSpPr>
        <p:spPr>
          <a:xfrm>
            <a:off x="7283883"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Serverless Containers ?</a:t>
            </a:r>
          </a:p>
        </p:txBody>
      </p:sp>
      <p:cxnSp>
        <p:nvCxnSpPr>
          <p:cNvPr id="52" name="Straight Arrow Connector 51">
            <a:extLst>
              <a:ext uri="{FF2B5EF4-FFF2-40B4-BE49-F238E27FC236}">
                <a16:creationId xmlns:a16="http://schemas.microsoft.com/office/drawing/2014/main" id="{C3BA0887-6AB1-4771-92A3-6B4690D54739}"/>
              </a:ext>
            </a:extLst>
          </p:cNvPr>
          <p:cNvCxnSpPr>
            <a:cxnSpLocks/>
            <a:stCxn id="41" idx="1"/>
            <a:endCxn id="51" idx="3"/>
          </p:cNvCxnSpPr>
          <p:nvPr/>
        </p:nvCxnSpPr>
        <p:spPr>
          <a:xfrm flipH="1">
            <a:off x="8935859" y="3230301"/>
            <a:ext cx="361931"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Box 274">
            <a:extLst>
              <a:ext uri="{FF2B5EF4-FFF2-40B4-BE49-F238E27FC236}">
                <a16:creationId xmlns:a16="http://schemas.microsoft.com/office/drawing/2014/main" id="{C6865010-46BE-4CC5-A7A2-A62AB7C4999B}"/>
              </a:ext>
            </a:extLst>
          </p:cNvPr>
          <p:cNvSpPr txBox="1"/>
          <p:nvPr/>
        </p:nvSpPr>
        <p:spPr>
          <a:xfrm>
            <a:off x="7321031" y="1730842"/>
            <a:ext cx="49404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Linux</a:t>
            </a:r>
            <a:endParaRPr lang="en-US" sz="12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286">
            <a:extLst>
              <a:ext uri="{FF2B5EF4-FFF2-40B4-BE49-F238E27FC236}">
                <a16:creationId xmlns:a16="http://schemas.microsoft.com/office/drawing/2014/main" id="{C56BEF7E-CAA2-4760-BDAD-F5A0C9911385}"/>
              </a:ext>
            </a:extLst>
          </p:cNvPr>
          <p:cNvSpPr txBox="1"/>
          <p:nvPr/>
        </p:nvSpPr>
        <p:spPr>
          <a:xfrm>
            <a:off x="8967540" y="3327894"/>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A302A38-9C9F-4404-BF86-E0F55856435A}"/>
              </a:ext>
            </a:extLst>
          </p:cNvPr>
          <p:cNvCxnSpPr>
            <a:cxnSpLocks/>
            <a:stCxn id="34" idx="3"/>
            <a:endCxn id="74" idx="0"/>
          </p:cNvCxnSpPr>
          <p:nvPr/>
        </p:nvCxnSpPr>
        <p:spPr>
          <a:xfrm>
            <a:off x="5547896" y="3454296"/>
            <a:ext cx="463968" cy="33517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D510305C-9D78-4581-85C8-813EEE5DF47A}"/>
              </a:ext>
            </a:extLst>
          </p:cNvPr>
          <p:cNvCxnSpPr>
            <a:cxnSpLocks/>
            <a:stCxn id="51" idx="1"/>
            <a:endCxn id="95" idx="0"/>
          </p:cNvCxnSpPr>
          <p:nvPr/>
        </p:nvCxnSpPr>
        <p:spPr>
          <a:xfrm rot="10800000" flipV="1">
            <a:off x="6959901" y="3230301"/>
            <a:ext cx="323983" cy="144677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312">
            <a:extLst>
              <a:ext uri="{FF2B5EF4-FFF2-40B4-BE49-F238E27FC236}">
                <a16:creationId xmlns:a16="http://schemas.microsoft.com/office/drawing/2014/main" id="{C73A53B7-245D-489A-AC5A-979104E5A091}"/>
              </a:ext>
            </a:extLst>
          </p:cNvPr>
          <p:cNvSpPr txBox="1"/>
          <p:nvPr/>
        </p:nvSpPr>
        <p:spPr>
          <a:xfrm>
            <a:off x="6993928" y="3290553"/>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62" name="TextBox 317">
            <a:extLst>
              <a:ext uri="{FF2B5EF4-FFF2-40B4-BE49-F238E27FC236}">
                <a16:creationId xmlns:a16="http://schemas.microsoft.com/office/drawing/2014/main" id="{5B7245AB-B463-43D1-8240-F611EAD5BE37}"/>
              </a:ext>
            </a:extLst>
          </p:cNvPr>
          <p:cNvSpPr txBox="1"/>
          <p:nvPr/>
        </p:nvSpPr>
        <p:spPr>
          <a:xfrm>
            <a:off x="5561871" y="3154347"/>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grpSp>
        <p:nvGrpSpPr>
          <p:cNvPr id="65" name="Group 64">
            <a:extLst>
              <a:ext uri="{FF2B5EF4-FFF2-40B4-BE49-F238E27FC236}">
                <a16:creationId xmlns:a16="http://schemas.microsoft.com/office/drawing/2014/main" id="{ED434F9C-EECD-4341-B695-48FC756F0598}"/>
              </a:ext>
            </a:extLst>
          </p:cNvPr>
          <p:cNvGrpSpPr/>
          <p:nvPr/>
        </p:nvGrpSpPr>
        <p:grpSpPr>
          <a:xfrm>
            <a:off x="10567078" y="2181425"/>
            <a:ext cx="1409284" cy="442674"/>
            <a:chOff x="10595385" y="2208602"/>
            <a:chExt cx="1409284" cy="442674"/>
          </a:xfrm>
        </p:grpSpPr>
        <p:sp>
          <p:nvSpPr>
            <p:cNvPr id="163" name="TextBox 183">
              <a:extLst>
                <a:ext uri="{FF2B5EF4-FFF2-40B4-BE49-F238E27FC236}">
                  <a16:creationId xmlns:a16="http://schemas.microsoft.com/office/drawing/2014/main" id="{B74D3333-62F3-4F36-B9B2-994784102635}"/>
                </a:ext>
              </a:extLst>
            </p:cNvPr>
            <p:cNvSpPr txBox="1"/>
            <p:nvPr/>
          </p:nvSpPr>
          <p:spPr>
            <a:xfrm>
              <a:off x="10595385" y="2208602"/>
              <a:ext cx="1409284" cy="442674"/>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a:t>
              </a:r>
              <a:b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App Runner</a:t>
              </a:r>
            </a:p>
          </p:txBody>
        </p:sp>
        <p:sp>
          <p:nvSpPr>
            <p:cNvPr id="164" name="Freeform: Shape 163">
              <a:extLst>
                <a:ext uri="{FF2B5EF4-FFF2-40B4-BE49-F238E27FC236}">
                  <a16:creationId xmlns:a16="http://schemas.microsoft.com/office/drawing/2014/main" id="{FDF30856-554B-40A1-BAA2-DB500BCF44DC}"/>
                </a:ext>
              </a:extLst>
            </p:cNvPr>
            <p:cNvSpPr/>
            <p:nvPr/>
          </p:nvSpPr>
          <p:spPr>
            <a:xfrm>
              <a:off x="10711623" y="2269972"/>
              <a:ext cx="388674" cy="344224"/>
            </a:xfrm>
            <a:custGeom>
              <a:avLst/>
              <a:gdLst>
                <a:gd name="connsiteX0" fmla="*/ 156753 w 542925"/>
                <a:gd name="connsiteY0" fmla="*/ 404403 h 542925"/>
                <a:gd name="connsiteX1" fmla="*/ 143285 w 542925"/>
                <a:gd name="connsiteY1" fmla="*/ 390935 h 542925"/>
                <a:gd name="connsiteX2" fmla="*/ 26194 w 542925"/>
                <a:gd name="connsiteY2" fmla="*/ 508025 h 542925"/>
                <a:gd name="connsiteX3" fmla="*/ 26194 w 542925"/>
                <a:gd name="connsiteY3" fmla="*/ 445294 h 542925"/>
                <a:gd name="connsiteX4" fmla="*/ 7144 w 542925"/>
                <a:gd name="connsiteY4" fmla="*/ 445294 h 542925"/>
                <a:gd name="connsiteX5" fmla="*/ 7144 w 542925"/>
                <a:gd name="connsiteY5" fmla="*/ 531019 h 542925"/>
                <a:gd name="connsiteX6" fmla="*/ 16669 w 542925"/>
                <a:gd name="connsiteY6" fmla="*/ 540544 h 542925"/>
                <a:gd name="connsiteX7" fmla="*/ 102394 w 542925"/>
                <a:gd name="connsiteY7" fmla="*/ 540544 h 542925"/>
                <a:gd name="connsiteX8" fmla="*/ 102394 w 542925"/>
                <a:gd name="connsiteY8" fmla="*/ 521494 h 542925"/>
                <a:gd name="connsiteX9" fmla="*/ 39662 w 542925"/>
                <a:gd name="connsiteY9" fmla="*/ 521494 h 542925"/>
                <a:gd name="connsiteX10" fmla="*/ 156753 w 542925"/>
                <a:gd name="connsiteY10" fmla="*/ 404403 h 542925"/>
                <a:gd name="connsiteX11" fmla="*/ 531019 w 542925"/>
                <a:gd name="connsiteY11" fmla="*/ 7144 h 542925"/>
                <a:gd name="connsiteX12" fmla="*/ 445294 w 542925"/>
                <a:gd name="connsiteY12" fmla="*/ 7144 h 542925"/>
                <a:gd name="connsiteX13" fmla="*/ 445294 w 542925"/>
                <a:gd name="connsiteY13" fmla="*/ 26194 h 542925"/>
                <a:gd name="connsiteX14" fmla="*/ 508025 w 542925"/>
                <a:gd name="connsiteY14" fmla="*/ 26194 h 542925"/>
                <a:gd name="connsiteX15" fmla="*/ 390935 w 542925"/>
                <a:gd name="connsiteY15" fmla="*/ 143285 h 542925"/>
                <a:gd name="connsiteX16" fmla="*/ 404403 w 542925"/>
                <a:gd name="connsiteY16" fmla="*/ 156753 h 542925"/>
                <a:gd name="connsiteX17" fmla="*/ 521494 w 542925"/>
                <a:gd name="connsiteY17" fmla="*/ 39662 h 542925"/>
                <a:gd name="connsiteX18" fmla="*/ 521494 w 542925"/>
                <a:gd name="connsiteY18" fmla="*/ 102394 h 542925"/>
                <a:gd name="connsiteX19" fmla="*/ 540544 w 542925"/>
                <a:gd name="connsiteY19" fmla="*/ 102394 h 542925"/>
                <a:gd name="connsiteX20" fmla="*/ 540544 w 542925"/>
                <a:gd name="connsiteY20" fmla="*/ 16669 h 542925"/>
                <a:gd name="connsiteX21" fmla="*/ 531019 w 542925"/>
                <a:gd name="connsiteY21" fmla="*/ 7144 h 542925"/>
                <a:gd name="connsiteX22" fmla="*/ 531019 w 542925"/>
                <a:gd name="connsiteY22" fmla="*/ 7144 h 542925"/>
                <a:gd name="connsiteX23" fmla="*/ 302419 w 542925"/>
                <a:gd name="connsiteY23" fmla="*/ 454819 h 542925"/>
                <a:gd name="connsiteX24" fmla="*/ 454819 w 542925"/>
                <a:gd name="connsiteY24" fmla="*/ 454819 h 542925"/>
                <a:gd name="connsiteX25" fmla="*/ 454819 w 542925"/>
                <a:gd name="connsiteY25" fmla="*/ 302419 h 542925"/>
                <a:gd name="connsiteX26" fmla="*/ 302419 w 542925"/>
                <a:gd name="connsiteY26" fmla="*/ 302419 h 542925"/>
                <a:gd name="connsiteX27" fmla="*/ 302419 w 542925"/>
                <a:gd name="connsiteY27" fmla="*/ 454819 h 542925"/>
                <a:gd name="connsiteX28" fmla="*/ 473869 w 542925"/>
                <a:gd name="connsiteY28" fmla="*/ 292894 h 542925"/>
                <a:gd name="connsiteX29" fmla="*/ 473869 w 542925"/>
                <a:gd name="connsiteY29" fmla="*/ 464344 h 542925"/>
                <a:gd name="connsiteX30" fmla="*/ 464344 w 542925"/>
                <a:gd name="connsiteY30" fmla="*/ 473869 h 542925"/>
                <a:gd name="connsiteX31" fmla="*/ 292894 w 542925"/>
                <a:gd name="connsiteY31" fmla="*/ 473869 h 542925"/>
                <a:gd name="connsiteX32" fmla="*/ 283369 w 542925"/>
                <a:gd name="connsiteY32" fmla="*/ 464344 h 542925"/>
                <a:gd name="connsiteX33" fmla="*/ 283369 w 542925"/>
                <a:gd name="connsiteY33" fmla="*/ 292894 h 542925"/>
                <a:gd name="connsiteX34" fmla="*/ 292894 w 542925"/>
                <a:gd name="connsiteY34" fmla="*/ 283369 h 542925"/>
                <a:gd name="connsiteX35" fmla="*/ 464344 w 542925"/>
                <a:gd name="connsiteY35" fmla="*/ 283369 h 542925"/>
                <a:gd name="connsiteX36" fmla="*/ 473869 w 542925"/>
                <a:gd name="connsiteY36" fmla="*/ 292894 h 542925"/>
                <a:gd name="connsiteX37" fmla="*/ 473869 w 542925"/>
                <a:gd name="connsiteY37" fmla="*/ 292894 h 542925"/>
                <a:gd name="connsiteX38" fmla="*/ 92869 w 542925"/>
                <a:gd name="connsiteY38" fmla="*/ 245269 h 542925"/>
                <a:gd name="connsiteX39" fmla="*/ 245269 w 542925"/>
                <a:gd name="connsiteY39" fmla="*/ 245269 h 542925"/>
                <a:gd name="connsiteX40" fmla="*/ 245269 w 542925"/>
                <a:gd name="connsiteY40" fmla="*/ 92869 h 542925"/>
                <a:gd name="connsiteX41" fmla="*/ 92869 w 542925"/>
                <a:gd name="connsiteY41" fmla="*/ 92869 h 542925"/>
                <a:gd name="connsiteX42" fmla="*/ 92869 w 542925"/>
                <a:gd name="connsiteY42" fmla="*/ 245269 h 542925"/>
                <a:gd name="connsiteX43" fmla="*/ 264319 w 542925"/>
                <a:gd name="connsiteY43" fmla="*/ 83344 h 542925"/>
                <a:gd name="connsiteX44" fmla="*/ 264319 w 542925"/>
                <a:gd name="connsiteY44" fmla="*/ 254794 h 542925"/>
                <a:gd name="connsiteX45" fmla="*/ 254794 w 542925"/>
                <a:gd name="connsiteY45" fmla="*/ 264319 h 542925"/>
                <a:gd name="connsiteX46" fmla="*/ 83344 w 542925"/>
                <a:gd name="connsiteY46" fmla="*/ 264319 h 542925"/>
                <a:gd name="connsiteX47" fmla="*/ 73819 w 542925"/>
                <a:gd name="connsiteY47" fmla="*/ 254794 h 542925"/>
                <a:gd name="connsiteX48" fmla="*/ 73819 w 542925"/>
                <a:gd name="connsiteY48" fmla="*/ 83344 h 542925"/>
                <a:gd name="connsiteX49" fmla="*/ 83344 w 542925"/>
                <a:gd name="connsiteY49" fmla="*/ 73819 h 542925"/>
                <a:gd name="connsiteX50" fmla="*/ 254794 w 542925"/>
                <a:gd name="connsiteY50" fmla="*/ 73819 h 542925"/>
                <a:gd name="connsiteX51" fmla="*/ 264319 w 542925"/>
                <a:gd name="connsiteY51" fmla="*/ 83344 h 542925"/>
                <a:gd name="connsiteX52" fmla="*/ 264319 w 542925"/>
                <a:gd name="connsiteY52" fmla="*/ 83344 h 542925"/>
                <a:gd name="connsiteX53" fmla="*/ 254794 w 542925"/>
                <a:gd name="connsiteY53" fmla="*/ 283369 h 542925"/>
                <a:gd name="connsiteX54" fmla="*/ 83344 w 542925"/>
                <a:gd name="connsiteY54" fmla="*/ 283369 h 542925"/>
                <a:gd name="connsiteX55" fmla="*/ 73819 w 542925"/>
                <a:gd name="connsiteY55" fmla="*/ 292894 h 542925"/>
                <a:gd name="connsiteX56" fmla="*/ 73819 w 542925"/>
                <a:gd name="connsiteY56" fmla="*/ 433454 h 542925"/>
                <a:gd name="connsiteX57" fmla="*/ 92869 w 542925"/>
                <a:gd name="connsiteY57" fmla="*/ 414404 h 542925"/>
                <a:gd name="connsiteX58" fmla="*/ 92869 w 542925"/>
                <a:gd name="connsiteY58" fmla="*/ 302419 h 542925"/>
                <a:gd name="connsiteX59" fmla="*/ 245269 w 542925"/>
                <a:gd name="connsiteY59" fmla="*/ 302419 h 542925"/>
                <a:gd name="connsiteX60" fmla="*/ 245269 w 542925"/>
                <a:gd name="connsiteY60" fmla="*/ 454819 h 542925"/>
                <a:gd name="connsiteX61" fmla="*/ 133274 w 542925"/>
                <a:gd name="connsiteY61" fmla="*/ 454819 h 542925"/>
                <a:gd name="connsiteX62" fmla="*/ 114224 w 542925"/>
                <a:gd name="connsiteY62" fmla="*/ 473869 h 542925"/>
                <a:gd name="connsiteX63" fmla="*/ 254794 w 542925"/>
                <a:gd name="connsiteY63" fmla="*/ 473869 h 542925"/>
                <a:gd name="connsiteX64" fmla="*/ 264319 w 542925"/>
                <a:gd name="connsiteY64" fmla="*/ 464344 h 542925"/>
                <a:gd name="connsiteX65" fmla="*/ 264319 w 542925"/>
                <a:gd name="connsiteY65" fmla="*/ 292894 h 542925"/>
                <a:gd name="connsiteX66" fmla="*/ 254794 w 542925"/>
                <a:gd name="connsiteY66" fmla="*/ 283369 h 542925"/>
                <a:gd name="connsiteX67" fmla="*/ 254794 w 542925"/>
                <a:gd name="connsiteY67" fmla="*/ 283369 h 542925"/>
                <a:gd name="connsiteX68" fmla="*/ 454819 w 542925"/>
                <a:gd name="connsiteY68" fmla="*/ 133274 h 542925"/>
                <a:gd name="connsiteX69" fmla="*/ 473869 w 542925"/>
                <a:gd name="connsiteY69" fmla="*/ 114224 h 542925"/>
                <a:gd name="connsiteX70" fmla="*/ 473869 w 542925"/>
                <a:gd name="connsiteY70" fmla="*/ 254794 h 542925"/>
                <a:gd name="connsiteX71" fmla="*/ 464344 w 542925"/>
                <a:gd name="connsiteY71" fmla="*/ 264319 h 542925"/>
                <a:gd name="connsiteX72" fmla="*/ 292894 w 542925"/>
                <a:gd name="connsiteY72" fmla="*/ 264319 h 542925"/>
                <a:gd name="connsiteX73" fmla="*/ 283369 w 542925"/>
                <a:gd name="connsiteY73" fmla="*/ 254794 h 542925"/>
                <a:gd name="connsiteX74" fmla="*/ 283369 w 542925"/>
                <a:gd name="connsiteY74" fmla="*/ 83344 h 542925"/>
                <a:gd name="connsiteX75" fmla="*/ 292894 w 542925"/>
                <a:gd name="connsiteY75" fmla="*/ 73819 h 542925"/>
                <a:gd name="connsiteX76" fmla="*/ 433464 w 542925"/>
                <a:gd name="connsiteY76" fmla="*/ 73819 h 542925"/>
                <a:gd name="connsiteX77" fmla="*/ 414414 w 542925"/>
                <a:gd name="connsiteY77" fmla="*/ 92869 h 542925"/>
                <a:gd name="connsiteX78" fmla="*/ 302419 w 542925"/>
                <a:gd name="connsiteY78" fmla="*/ 92869 h 542925"/>
                <a:gd name="connsiteX79" fmla="*/ 302419 w 542925"/>
                <a:gd name="connsiteY79" fmla="*/ 245269 h 542925"/>
                <a:gd name="connsiteX80" fmla="*/ 454819 w 542925"/>
                <a:gd name="connsiteY80" fmla="*/ 245269 h 542925"/>
                <a:gd name="connsiteX81" fmla="*/ 454819 w 542925"/>
                <a:gd name="connsiteY81" fmla="*/ 13327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2925" h="542925">
                  <a:moveTo>
                    <a:pt x="156753" y="404403"/>
                  </a:moveTo>
                  <a:lnTo>
                    <a:pt x="143285" y="390935"/>
                  </a:lnTo>
                  <a:lnTo>
                    <a:pt x="26194" y="508025"/>
                  </a:lnTo>
                  <a:lnTo>
                    <a:pt x="26194" y="445294"/>
                  </a:lnTo>
                  <a:lnTo>
                    <a:pt x="7144" y="445294"/>
                  </a:lnTo>
                  <a:lnTo>
                    <a:pt x="7144" y="531019"/>
                  </a:lnTo>
                  <a:cubicBezTo>
                    <a:pt x="7144" y="536277"/>
                    <a:pt x="11401" y="540544"/>
                    <a:pt x="16669" y="540544"/>
                  </a:cubicBezTo>
                  <a:lnTo>
                    <a:pt x="102394" y="540544"/>
                  </a:lnTo>
                  <a:lnTo>
                    <a:pt x="102394" y="521494"/>
                  </a:lnTo>
                  <a:lnTo>
                    <a:pt x="39662" y="521494"/>
                  </a:lnTo>
                  <a:lnTo>
                    <a:pt x="156753" y="404403"/>
                  </a:lnTo>
                  <a:close/>
                  <a:moveTo>
                    <a:pt x="531019" y="7144"/>
                  </a:moveTo>
                  <a:lnTo>
                    <a:pt x="445294" y="7144"/>
                  </a:lnTo>
                  <a:lnTo>
                    <a:pt x="445294" y="26194"/>
                  </a:lnTo>
                  <a:lnTo>
                    <a:pt x="508025" y="26194"/>
                  </a:lnTo>
                  <a:lnTo>
                    <a:pt x="390935" y="143285"/>
                  </a:lnTo>
                  <a:lnTo>
                    <a:pt x="404403" y="156753"/>
                  </a:lnTo>
                  <a:lnTo>
                    <a:pt x="521494" y="39662"/>
                  </a:lnTo>
                  <a:lnTo>
                    <a:pt x="521494" y="102394"/>
                  </a:lnTo>
                  <a:lnTo>
                    <a:pt x="540544" y="102394"/>
                  </a:lnTo>
                  <a:lnTo>
                    <a:pt x="540544" y="16669"/>
                  </a:lnTo>
                  <a:cubicBezTo>
                    <a:pt x="540544" y="11411"/>
                    <a:pt x="536286" y="7144"/>
                    <a:pt x="531019" y="7144"/>
                  </a:cubicBezTo>
                  <a:lnTo>
                    <a:pt x="531019" y="7144"/>
                  </a:lnTo>
                  <a:close/>
                  <a:moveTo>
                    <a:pt x="302419" y="454819"/>
                  </a:moveTo>
                  <a:lnTo>
                    <a:pt x="454819" y="454819"/>
                  </a:lnTo>
                  <a:lnTo>
                    <a:pt x="454819" y="302419"/>
                  </a:lnTo>
                  <a:lnTo>
                    <a:pt x="302419" y="302419"/>
                  </a:lnTo>
                  <a:lnTo>
                    <a:pt x="302419" y="454819"/>
                  </a:lnTo>
                  <a:close/>
                  <a:moveTo>
                    <a:pt x="473869" y="292894"/>
                  </a:moveTo>
                  <a:lnTo>
                    <a:pt x="473869" y="464344"/>
                  </a:lnTo>
                  <a:cubicBezTo>
                    <a:pt x="473869" y="469602"/>
                    <a:pt x="469611" y="473869"/>
                    <a:pt x="464344" y="473869"/>
                  </a:cubicBezTo>
                  <a:lnTo>
                    <a:pt x="292894" y="473869"/>
                  </a:lnTo>
                  <a:cubicBezTo>
                    <a:pt x="287626" y="473869"/>
                    <a:pt x="283369" y="469602"/>
                    <a:pt x="283369" y="464344"/>
                  </a:cubicBezTo>
                  <a:lnTo>
                    <a:pt x="283369" y="292894"/>
                  </a:lnTo>
                  <a:cubicBezTo>
                    <a:pt x="283369" y="287636"/>
                    <a:pt x="287626" y="283369"/>
                    <a:pt x="292894" y="283369"/>
                  </a:cubicBezTo>
                  <a:lnTo>
                    <a:pt x="464344" y="283369"/>
                  </a:lnTo>
                  <a:cubicBezTo>
                    <a:pt x="469611" y="283369"/>
                    <a:pt x="473869" y="287636"/>
                    <a:pt x="473869" y="292894"/>
                  </a:cubicBezTo>
                  <a:lnTo>
                    <a:pt x="473869" y="292894"/>
                  </a:lnTo>
                  <a:close/>
                  <a:moveTo>
                    <a:pt x="92869" y="245269"/>
                  </a:moveTo>
                  <a:lnTo>
                    <a:pt x="245269" y="245269"/>
                  </a:lnTo>
                  <a:lnTo>
                    <a:pt x="245269" y="92869"/>
                  </a:lnTo>
                  <a:lnTo>
                    <a:pt x="92869" y="92869"/>
                  </a:lnTo>
                  <a:lnTo>
                    <a:pt x="92869" y="245269"/>
                  </a:lnTo>
                  <a:close/>
                  <a:moveTo>
                    <a:pt x="264319" y="83344"/>
                  </a:moveTo>
                  <a:lnTo>
                    <a:pt x="264319" y="254794"/>
                  </a:lnTo>
                  <a:cubicBezTo>
                    <a:pt x="264319" y="260052"/>
                    <a:pt x="260061" y="264319"/>
                    <a:pt x="254794" y="264319"/>
                  </a:cubicBezTo>
                  <a:lnTo>
                    <a:pt x="83344" y="264319"/>
                  </a:lnTo>
                  <a:cubicBezTo>
                    <a:pt x="78076" y="264319"/>
                    <a:pt x="73819" y="260052"/>
                    <a:pt x="73819" y="254794"/>
                  </a:cubicBezTo>
                  <a:lnTo>
                    <a:pt x="73819" y="83344"/>
                  </a:lnTo>
                  <a:cubicBezTo>
                    <a:pt x="73819" y="78086"/>
                    <a:pt x="78076" y="73819"/>
                    <a:pt x="83344" y="73819"/>
                  </a:cubicBezTo>
                  <a:lnTo>
                    <a:pt x="254794" y="73819"/>
                  </a:lnTo>
                  <a:cubicBezTo>
                    <a:pt x="260061" y="73819"/>
                    <a:pt x="264319" y="78086"/>
                    <a:pt x="264319" y="83344"/>
                  </a:cubicBezTo>
                  <a:lnTo>
                    <a:pt x="264319" y="83344"/>
                  </a:lnTo>
                  <a:close/>
                  <a:moveTo>
                    <a:pt x="254794" y="283369"/>
                  </a:moveTo>
                  <a:lnTo>
                    <a:pt x="83344" y="283369"/>
                  </a:lnTo>
                  <a:cubicBezTo>
                    <a:pt x="78076" y="283369"/>
                    <a:pt x="73819" y="287636"/>
                    <a:pt x="73819" y="292894"/>
                  </a:cubicBezTo>
                  <a:lnTo>
                    <a:pt x="73819" y="433454"/>
                  </a:lnTo>
                  <a:lnTo>
                    <a:pt x="92869" y="414404"/>
                  </a:lnTo>
                  <a:lnTo>
                    <a:pt x="92869" y="302419"/>
                  </a:lnTo>
                  <a:lnTo>
                    <a:pt x="245269" y="302419"/>
                  </a:lnTo>
                  <a:lnTo>
                    <a:pt x="245269" y="454819"/>
                  </a:lnTo>
                  <a:lnTo>
                    <a:pt x="133274" y="454819"/>
                  </a:lnTo>
                  <a:lnTo>
                    <a:pt x="114224" y="473869"/>
                  </a:lnTo>
                  <a:lnTo>
                    <a:pt x="254794" y="473869"/>
                  </a:lnTo>
                  <a:cubicBezTo>
                    <a:pt x="260061" y="473869"/>
                    <a:pt x="264319" y="469602"/>
                    <a:pt x="264319" y="464344"/>
                  </a:cubicBezTo>
                  <a:lnTo>
                    <a:pt x="264319" y="292894"/>
                  </a:lnTo>
                  <a:cubicBezTo>
                    <a:pt x="264319" y="287636"/>
                    <a:pt x="260061" y="283369"/>
                    <a:pt x="254794" y="283369"/>
                  </a:cubicBezTo>
                  <a:lnTo>
                    <a:pt x="254794" y="283369"/>
                  </a:lnTo>
                  <a:close/>
                  <a:moveTo>
                    <a:pt x="454819" y="133274"/>
                  </a:moveTo>
                  <a:lnTo>
                    <a:pt x="473869" y="114224"/>
                  </a:lnTo>
                  <a:lnTo>
                    <a:pt x="473869" y="254794"/>
                  </a:lnTo>
                  <a:cubicBezTo>
                    <a:pt x="473869" y="260052"/>
                    <a:pt x="469611" y="264319"/>
                    <a:pt x="464344" y="264319"/>
                  </a:cubicBezTo>
                  <a:lnTo>
                    <a:pt x="292894" y="264319"/>
                  </a:lnTo>
                  <a:cubicBezTo>
                    <a:pt x="287626" y="264319"/>
                    <a:pt x="283369" y="260052"/>
                    <a:pt x="283369" y="254794"/>
                  </a:cubicBezTo>
                  <a:lnTo>
                    <a:pt x="283369" y="83344"/>
                  </a:lnTo>
                  <a:cubicBezTo>
                    <a:pt x="283369" y="78086"/>
                    <a:pt x="287626" y="73819"/>
                    <a:pt x="292894" y="73819"/>
                  </a:cubicBezTo>
                  <a:lnTo>
                    <a:pt x="433464" y="73819"/>
                  </a:lnTo>
                  <a:lnTo>
                    <a:pt x="414414" y="92869"/>
                  </a:lnTo>
                  <a:lnTo>
                    <a:pt x="302419" y="92869"/>
                  </a:lnTo>
                  <a:lnTo>
                    <a:pt x="302419" y="245269"/>
                  </a:lnTo>
                  <a:lnTo>
                    <a:pt x="454819" y="245269"/>
                  </a:lnTo>
                  <a:lnTo>
                    <a:pt x="454819" y="133274"/>
                  </a:lnTo>
                  <a:close/>
                </a:path>
              </a:pathLst>
            </a:custGeom>
            <a:solidFill>
              <a:srgbClr val="FFFF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B4346CC3-5182-4DC4-A32E-D01A1488994E}"/>
              </a:ext>
            </a:extLst>
          </p:cNvPr>
          <p:cNvGrpSpPr/>
          <p:nvPr/>
        </p:nvGrpSpPr>
        <p:grpSpPr>
          <a:xfrm>
            <a:off x="10143958" y="6056641"/>
            <a:ext cx="1813603" cy="612934"/>
            <a:chOff x="4497959" y="6557884"/>
            <a:chExt cx="1813603" cy="594928"/>
          </a:xfrm>
          <a:solidFill>
            <a:schemeClr val="bg2">
              <a:lumMod val="60000"/>
              <a:lumOff val="40000"/>
            </a:schemeClr>
          </a:solidFill>
        </p:grpSpPr>
        <p:sp>
          <p:nvSpPr>
            <p:cNvPr id="158" name="TextBox 143">
              <a:extLst>
                <a:ext uri="{FF2B5EF4-FFF2-40B4-BE49-F238E27FC236}">
                  <a16:creationId xmlns:a16="http://schemas.microsoft.com/office/drawing/2014/main" id="{F1956F1D-85A2-432F-BD8B-BC0FE8A1E8F1}"/>
                </a:ext>
              </a:extLst>
            </p:cNvPr>
            <p:cNvSpPr txBox="1"/>
            <p:nvPr/>
          </p:nvSpPr>
          <p:spPr>
            <a:xfrm>
              <a:off x="4497959" y="6557884"/>
              <a:ext cx="1813603"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EKS hosting managed Linux Containers</a:t>
              </a:r>
            </a:p>
          </p:txBody>
        </p:sp>
        <p:grpSp>
          <p:nvGrpSpPr>
            <p:cNvPr id="159" name="Group 158">
              <a:extLst>
                <a:ext uri="{FF2B5EF4-FFF2-40B4-BE49-F238E27FC236}">
                  <a16:creationId xmlns:a16="http://schemas.microsoft.com/office/drawing/2014/main" id="{F90DB942-398A-4DE1-8DF9-F0921E5EF1E9}"/>
                </a:ext>
              </a:extLst>
            </p:cNvPr>
            <p:cNvGrpSpPr/>
            <p:nvPr/>
          </p:nvGrpSpPr>
          <p:grpSpPr>
            <a:xfrm>
              <a:off x="4611527" y="6691694"/>
              <a:ext cx="342440" cy="401422"/>
              <a:chOff x="10694727" y="3007990"/>
              <a:chExt cx="398149" cy="466723"/>
            </a:xfrm>
            <a:grpFill/>
          </p:grpSpPr>
          <p:sp>
            <p:nvSpPr>
              <p:cNvPr id="160" name="Freeform: Shape 159">
                <a:extLst>
                  <a:ext uri="{FF2B5EF4-FFF2-40B4-BE49-F238E27FC236}">
                    <a16:creationId xmlns:a16="http://schemas.microsoft.com/office/drawing/2014/main" id="{9035D815-6288-480C-9079-A9EC5410EE14}"/>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Shape 160">
                <a:extLst>
                  <a:ext uri="{FF2B5EF4-FFF2-40B4-BE49-F238E27FC236}">
                    <a16:creationId xmlns:a16="http://schemas.microsoft.com/office/drawing/2014/main" id="{D1D5B31E-BAC9-44C5-BFF6-45BC277DA8F8}"/>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2" name="Freeform: Shape 161">
                <a:extLst>
                  <a:ext uri="{FF2B5EF4-FFF2-40B4-BE49-F238E27FC236}">
                    <a16:creationId xmlns:a16="http://schemas.microsoft.com/office/drawing/2014/main" id="{84AB0828-98B9-4C8D-B8E7-F9E849BC6877}"/>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68" name="Group 67">
            <a:extLst>
              <a:ext uri="{FF2B5EF4-FFF2-40B4-BE49-F238E27FC236}">
                <a16:creationId xmlns:a16="http://schemas.microsoft.com/office/drawing/2014/main" id="{7C42315D-4BAE-4147-9D66-1E9AC2FDC9B3}"/>
              </a:ext>
            </a:extLst>
          </p:cNvPr>
          <p:cNvGrpSpPr/>
          <p:nvPr/>
        </p:nvGrpSpPr>
        <p:grpSpPr>
          <a:xfrm>
            <a:off x="5081368" y="4677073"/>
            <a:ext cx="3762961" cy="2001561"/>
            <a:chOff x="5109675" y="4704250"/>
            <a:chExt cx="3762961" cy="2001561"/>
          </a:xfrm>
        </p:grpSpPr>
        <p:sp>
          <p:nvSpPr>
            <p:cNvPr id="89" name="TextBox 265">
              <a:extLst>
                <a:ext uri="{FF2B5EF4-FFF2-40B4-BE49-F238E27FC236}">
                  <a16:creationId xmlns:a16="http://schemas.microsoft.com/office/drawing/2014/main" id="{EBA58407-E39A-43FE-8325-27516054B90B}"/>
                </a:ext>
              </a:extLst>
            </p:cNvPr>
            <p:cNvSpPr txBox="1"/>
            <p:nvPr/>
          </p:nvSpPr>
          <p:spPr>
            <a:xfrm>
              <a:off x="5946697" y="5372458"/>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90" name="TextBox 270">
              <a:extLst>
                <a:ext uri="{FF2B5EF4-FFF2-40B4-BE49-F238E27FC236}">
                  <a16:creationId xmlns:a16="http://schemas.microsoft.com/office/drawing/2014/main" id="{3BF04692-A76A-4921-911F-1AC73A4AF6CE}"/>
                </a:ext>
              </a:extLst>
            </p:cNvPr>
            <p:cNvSpPr txBox="1"/>
            <p:nvPr/>
          </p:nvSpPr>
          <p:spPr>
            <a:xfrm>
              <a:off x="7679358" y="5395752"/>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grpSp>
          <p:nvGrpSpPr>
            <p:cNvPr id="91" name="Group 90">
              <a:extLst>
                <a:ext uri="{FF2B5EF4-FFF2-40B4-BE49-F238E27FC236}">
                  <a16:creationId xmlns:a16="http://schemas.microsoft.com/office/drawing/2014/main" id="{95F5B01F-977D-4498-B838-6FE8F83FB72A}"/>
                </a:ext>
              </a:extLst>
            </p:cNvPr>
            <p:cNvGrpSpPr/>
            <p:nvPr/>
          </p:nvGrpSpPr>
          <p:grpSpPr>
            <a:xfrm>
              <a:off x="5109675" y="4704250"/>
              <a:ext cx="3762961" cy="2001561"/>
              <a:chOff x="5109675" y="4704250"/>
              <a:chExt cx="3762961" cy="2001561"/>
            </a:xfrm>
          </p:grpSpPr>
          <p:cxnSp>
            <p:nvCxnSpPr>
              <p:cNvPr id="92" name="Connector: Elbow 91">
                <a:extLst>
                  <a:ext uri="{FF2B5EF4-FFF2-40B4-BE49-F238E27FC236}">
                    <a16:creationId xmlns:a16="http://schemas.microsoft.com/office/drawing/2014/main" id="{2EAEC161-8E4A-4594-966E-804EEBD6AC06}"/>
                  </a:ext>
                </a:extLst>
              </p:cNvPr>
              <p:cNvCxnSpPr>
                <a:cxnSpLocks/>
                <a:stCxn id="95" idx="1"/>
                <a:endCxn id="113" idx="0"/>
              </p:cNvCxnSpPr>
              <p:nvPr/>
            </p:nvCxnSpPr>
            <p:spPr>
              <a:xfrm rot="10800000" flipV="1">
                <a:off x="5922235" y="5401391"/>
                <a:ext cx="239985" cy="519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A2371D3F-8F40-435B-B5A7-C5090F0D6DFB}"/>
                  </a:ext>
                </a:extLst>
              </p:cNvPr>
              <p:cNvCxnSpPr>
                <a:cxnSpLocks/>
                <a:stCxn id="95" idx="3"/>
                <a:endCxn id="143" idx="0"/>
              </p:cNvCxnSpPr>
              <p:nvPr/>
            </p:nvCxnSpPr>
            <p:spPr>
              <a:xfrm>
                <a:off x="7814195" y="5401391"/>
                <a:ext cx="232459" cy="521227"/>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04CABF6-B669-4C5F-9AE1-0C57857F0391}"/>
                  </a:ext>
                </a:extLst>
              </p:cNvPr>
              <p:cNvGrpSpPr/>
              <p:nvPr/>
            </p:nvGrpSpPr>
            <p:grpSpPr>
              <a:xfrm>
                <a:off x="5109675" y="4704250"/>
                <a:ext cx="3762961" cy="2001561"/>
                <a:chOff x="5109675" y="4704250"/>
                <a:chExt cx="3762961" cy="2001561"/>
              </a:xfrm>
            </p:grpSpPr>
            <p:sp>
              <p:nvSpPr>
                <p:cNvPr id="95" name="Flowchart: Decision 94">
                  <a:extLst>
                    <a:ext uri="{FF2B5EF4-FFF2-40B4-BE49-F238E27FC236}">
                      <a16:creationId xmlns:a16="http://schemas.microsoft.com/office/drawing/2014/main" id="{4BFD4EE4-05BA-43EE-B1D8-35F166928BF0}"/>
                    </a:ext>
                  </a:extLst>
                </p:cNvPr>
                <p:cNvSpPr/>
                <p:nvPr/>
              </p:nvSpPr>
              <p:spPr>
                <a:xfrm>
                  <a:off x="6162219" y="470425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grpSp>
              <p:nvGrpSpPr>
                <p:cNvPr id="96" name="Group 95">
                  <a:extLst>
                    <a:ext uri="{FF2B5EF4-FFF2-40B4-BE49-F238E27FC236}">
                      <a16:creationId xmlns:a16="http://schemas.microsoft.com/office/drawing/2014/main" id="{40D0B3D4-DCDD-4521-B240-99D8D86B4BD3}"/>
                    </a:ext>
                  </a:extLst>
                </p:cNvPr>
                <p:cNvGrpSpPr/>
                <p:nvPr/>
              </p:nvGrpSpPr>
              <p:grpSpPr>
                <a:xfrm>
                  <a:off x="7220672" y="5922618"/>
                  <a:ext cx="1651964" cy="783193"/>
                  <a:chOff x="7220672" y="5922618"/>
                  <a:chExt cx="1651964" cy="783193"/>
                </a:xfrm>
              </p:grpSpPr>
              <p:grpSp>
                <p:nvGrpSpPr>
                  <p:cNvPr id="128" name="Group 127">
                    <a:extLst>
                      <a:ext uri="{FF2B5EF4-FFF2-40B4-BE49-F238E27FC236}">
                        <a16:creationId xmlns:a16="http://schemas.microsoft.com/office/drawing/2014/main" id="{7D8E6905-42DF-402A-9425-539B87EBAEEB}"/>
                      </a:ext>
                    </a:extLst>
                  </p:cNvPr>
                  <p:cNvGrpSpPr/>
                  <p:nvPr/>
                </p:nvGrpSpPr>
                <p:grpSpPr>
                  <a:xfrm>
                    <a:off x="7220672" y="5922618"/>
                    <a:ext cx="1651964" cy="783193"/>
                    <a:chOff x="11609582" y="6864507"/>
                    <a:chExt cx="1651964" cy="783193"/>
                  </a:xfrm>
                  <a:solidFill>
                    <a:schemeClr val="bg2">
                      <a:lumMod val="60000"/>
                      <a:lumOff val="40000"/>
                    </a:schemeClr>
                  </a:solidFill>
                </p:grpSpPr>
                <p:sp>
                  <p:nvSpPr>
                    <p:cNvPr id="143" name="TextBox 210">
                      <a:extLst>
                        <a:ext uri="{FF2B5EF4-FFF2-40B4-BE49-F238E27FC236}">
                          <a16:creationId xmlns:a16="http://schemas.microsoft.com/office/drawing/2014/main" id="{594C585E-B687-40E4-B05C-DA5C277FDD17}"/>
                        </a:ext>
                      </a:extLst>
                    </p:cNvPr>
                    <p:cNvSpPr txBox="1"/>
                    <p:nvPr/>
                  </p:nvSpPr>
                  <p:spPr>
                    <a:xfrm>
                      <a:off x="11609582" y="6864507"/>
                      <a:ext cx="1651964"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EKS managed Linux containers</a:t>
                      </a:r>
                    </a:p>
                  </p:txBody>
                </p:sp>
                <p:grpSp>
                  <p:nvGrpSpPr>
                    <p:cNvPr id="144" name="Group 143">
                      <a:extLst>
                        <a:ext uri="{FF2B5EF4-FFF2-40B4-BE49-F238E27FC236}">
                          <a16:creationId xmlns:a16="http://schemas.microsoft.com/office/drawing/2014/main" id="{4989B042-26CA-4693-BAB7-2CF9864F0A18}"/>
                        </a:ext>
                      </a:extLst>
                    </p:cNvPr>
                    <p:cNvGrpSpPr/>
                    <p:nvPr/>
                  </p:nvGrpSpPr>
                  <p:grpSpPr>
                    <a:xfrm>
                      <a:off x="11662912" y="7087679"/>
                      <a:ext cx="407735" cy="404527"/>
                      <a:chOff x="10697936" y="5160762"/>
                      <a:chExt cx="495300" cy="491407"/>
                    </a:xfrm>
                    <a:grpFill/>
                  </p:grpSpPr>
                  <p:sp>
                    <p:nvSpPr>
                      <p:cNvPr id="145" name="Freeform: Shape 144">
                        <a:extLst>
                          <a:ext uri="{FF2B5EF4-FFF2-40B4-BE49-F238E27FC236}">
                            <a16:creationId xmlns:a16="http://schemas.microsoft.com/office/drawing/2014/main" id="{3B6814C7-E566-4AC5-8DF6-82C3D7C0BBF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6" name="Freeform: Shape 145">
                        <a:extLst>
                          <a:ext uri="{FF2B5EF4-FFF2-40B4-BE49-F238E27FC236}">
                            <a16:creationId xmlns:a16="http://schemas.microsoft.com/office/drawing/2014/main" id="{83FD5E51-E898-4DAC-A07A-E163A6506BFC}"/>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7" name="Freeform: Shape 146">
                        <a:extLst>
                          <a:ext uri="{FF2B5EF4-FFF2-40B4-BE49-F238E27FC236}">
                            <a16:creationId xmlns:a16="http://schemas.microsoft.com/office/drawing/2014/main" id="{E869871C-3700-4915-A61E-784302E52527}"/>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8" name="Freeform: Shape 147">
                        <a:extLst>
                          <a:ext uri="{FF2B5EF4-FFF2-40B4-BE49-F238E27FC236}">
                            <a16:creationId xmlns:a16="http://schemas.microsoft.com/office/drawing/2014/main" id="{3D21756F-CC27-4468-BD90-21F50386C0C2}"/>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9" name="Freeform: Shape 148">
                        <a:extLst>
                          <a:ext uri="{FF2B5EF4-FFF2-40B4-BE49-F238E27FC236}">
                            <a16:creationId xmlns:a16="http://schemas.microsoft.com/office/drawing/2014/main" id="{00A9D5F3-9C44-4C57-ACA3-14D66387142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Freeform: Shape 149">
                        <a:extLst>
                          <a:ext uri="{FF2B5EF4-FFF2-40B4-BE49-F238E27FC236}">
                            <a16:creationId xmlns:a16="http://schemas.microsoft.com/office/drawing/2014/main" id="{AD806A89-E6AE-4D7B-98F5-F8CDAD64954B}"/>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Freeform: Shape 150">
                        <a:extLst>
                          <a:ext uri="{FF2B5EF4-FFF2-40B4-BE49-F238E27FC236}">
                            <a16:creationId xmlns:a16="http://schemas.microsoft.com/office/drawing/2014/main" id="{577ECDBB-D747-4B6B-A000-F08DA58B811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Freeform: Shape 151">
                        <a:extLst>
                          <a:ext uri="{FF2B5EF4-FFF2-40B4-BE49-F238E27FC236}">
                            <a16:creationId xmlns:a16="http://schemas.microsoft.com/office/drawing/2014/main" id="{488D7AE6-2861-46CB-9C01-45794082DD1E}"/>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Freeform: Shape 152">
                        <a:extLst>
                          <a:ext uri="{FF2B5EF4-FFF2-40B4-BE49-F238E27FC236}">
                            <a16:creationId xmlns:a16="http://schemas.microsoft.com/office/drawing/2014/main" id="{2D5DC245-4109-4B3E-94BB-56917F4C106E}"/>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Freeform: Shape 153">
                        <a:extLst>
                          <a:ext uri="{FF2B5EF4-FFF2-40B4-BE49-F238E27FC236}">
                            <a16:creationId xmlns:a16="http://schemas.microsoft.com/office/drawing/2014/main" id="{0F00DF33-3D27-4E4F-9577-A5CBCFA6BD0A}"/>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Freeform: Shape 154">
                        <a:extLst>
                          <a:ext uri="{FF2B5EF4-FFF2-40B4-BE49-F238E27FC236}">
                            <a16:creationId xmlns:a16="http://schemas.microsoft.com/office/drawing/2014/main" id="{DA4A7C82-35D9-4235-88EE-5A395635BFC8}"/>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Freeform: Shape 155">
                        <a:extLst>
                          <a:ext uri="{FF2B5EF4-FFF2-40B4-BE49-F238E27FC236}">
                            <a16:creationId xmlns:a16="http://schemas.microsoft.com/office/drawing/2014/main" id="{B29952B3-D3FE-498D-AC5D-C2E309D46F6C}"/>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7" name="Freeform: Shape 156">
                        <a:extLst>
                          <a:ext uri="{FF2B5EF4-FFF2-40B4-BE49-F238E27FC236}">
                            <a16:creationId xmlns:a16="http://schemas.microsoft.com/office/drawing/2014/main" id="{EB291EA7-3C0D-4C5F-A8E8-FD6991DDFE5D}"/>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29" name="Group 128">
                    <a:extLst>
                      <a:ext uri="{FF2B5EF4-FFF2-40B4-BE49-F238E27FC236}">
                        <a16:creationId xmlns:a16="http://schemas.microsoft.com/office/drawing/2014/main" id="{DA805458-BDC1-4360-BFEC-3BB57F75C1BD}"/>
                      </a:ext>
                    </a:extLst>
                  </p:cNvPr>
                  <p:cNvGrpSpPr/>
                  <p:nvPr/>
                </p:nvGrpSpPr>
                <p:grpSpPr>
                  <a:xfrm>
                    <a:off x="7328889" y="6104171"/>
                    <a:ext cx="407735" cy="404527"/>
                    <a:chOff x="10697936" y="5160762"/>
                    <a:chExt cx="495300" cy="491407"/>
                  </a:xfrm>
                  <a:solidFill>
                    <a:schemeClr val="tx1"/>
                  </a:solidFill>
                </p:grpSpPr>
                <p:sp>
                  <p:nvSpPr>
                    <p:cNvPr id="130" name="Freeform: Shape 129">
                      <a:extLst>
                        <a:ext uri="{FF2B5EF4-FFF2-40B4-BE49-F238E27FC236}">
                          <a16:creationId xmlns:a16="http://schemas.microsoft.com/office/drawing/2014/main" id="{684DACCA-CBF9-4FBA-B1AD-7D2401DBAE0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Freeform: Shape 130">
                      <a:extLst>
                        <a:ext uri="{FF2B5EF4-FFF2-40B4-BE49-F238E27FC236}">
                          <a16:creationId xmlns:a16="http://schemas.microsoft.com/office/drawing/2014/main" id="{344BB8DA-5586-46DF-A891-D9F663D33281}"/>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2" name="Freeform: Shape 131">
                      <a:extLst>
                        <a:ext uri="{FF2B5EF4-FFF2-40B4-BE49-F238E27FC236}">
                          <a16:creationId xmlns:a16="http://schemas.microsoft.com/office/drawing/2014/main" id="{4EAA812D-D4EB-4829-ACC6-F5A34945E79B}"/>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Freeform: Shape 132">
                      <a:extLst>
                        <a:ext uri="{FF2B5EF4-FFF2-40B4-BE49-F238E27FC236}">
                          <a16:creationId xmlns:a16="http://schemas.microsoft.com/office/drawing/2014/main" id="{8BAE950D-7C35-4752-BD38-A7625FF3D1B9}"/>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Freeform: Shape 133">
                      <a:extLst>
                        <a:ext uri="{FF2B5EF4-FFF2-40B4-BE49-F238E27FC236}">
                          <a16:creationId xmlns:a16="http://schemas.microsoft.com/office/drawing/2014/main" id="{1BDDFDC0-4A46-4C6B-825E-FD680E615D6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Freeform: Shape 134">
                      <a:extLst>
                        <a:ext uri="{FF2B5EF4-FFF2-40B4-BE49-F238E27FC236}">
                          <a16:creationId xmlns:a16="http://schemas.microsoft.com/office/drawing/2014/main" id="{E2818589-4251-45BF-BE34-64650C8AB475}"/>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Freeform: Shape 135">
                      <a:extLst>
                        <a:ext uri="{FF2B5EF4-FFF2-40B4-BE49-F238E27FC236}">
                          <a16:creationId xmlns:a16="http://schemas.microsoft.com/office/drawing/2014/main" id="{2ACA16F6-7C3C-40A4-B32E-269AD103E76F}"/>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Freeform: Shape 136">
                      <a:extLst>
                        <a:ext uri="{FF2B5EF4-FFF2-40B4-BE49-F238E27FC236}">
                          <a16:creationId xmlns:a16="http://schemas.microsoft.com/office/drawing/2014/main" id="{4A5C9A22-BC8B-43BE-89A5-DCE36DC65EC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Freeform: Shape 137">
                      <a:extLst>
                        <a:ext uri="{FF2B5EF4-FFF2-40B4-BE49-F238E27FC236}">
                          <a16:creationId xmlns:a16="http://schemas.microsoft.com/office/drawing/2014/main" id="{6AB1B629-1BED-47F2-A953-6DAC7CC5E17B}"/>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Freeform: Shape 138">
                      <a:extLst>
                        <a:ext uri="{FF2B5EF4-FFF2-40B4-BE49-F238E27FC236}">
                          <a16:creationId xmlns:a16="http://schemas.microsoft.com/office/drawing/2014/main" id="{795FDF6A-C8DC-489C-B327-4230379192F5}"/>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Freeform: Shape 139">
                      <a:extLst>
                        <a:ext uri="{FF2B5EF4-FFF2-40B4-BE49-F238E27FC236}">
                          <a16:creationId xmlns:a16="http://schemas.microsoft.com/office/drawing/2014/main" id="{E290DDF0-888B-4622-8DA2-3BB44C25D6EA}"/>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1" name="Freeform: Shape 140">
                      <a:extLst>
                        <a:ext uri="{FF2B5EF4-FFF2-40B4-BE49-F238E27FC236}">
                          <a16:creationId xmlns:a16="http://schemas.microsoft.com/office/drawing/2014/main" id="{93D48AE4-752E-4328-AD07-957C9BF00B6A}"/>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2" name="Freeform: Shape 141">
                      <a:extLst>
                        <a:ext uri="{FF2B5EF4-FFF2-40B4-BE49-F238E27FC236}">
                          <a16:creationId xmlns:a16="http://schemas.microsoft.com/office/drawing/2014/main" id="{C7CDA447-913D-4549-B90D-69870B5279C5}"/>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97" name="Group 96">
                  <a:extLst>
                    <a:ext uri="{FF2B5EF4-FFF2-40B4-BE49-F238E27FC236}">
                      <a16:creationId xmlns:a16="http://schemas.microsoft.com/office/drawing/2014/main" id="{E206AA29-9B25-4795-B324-9E77475D158C}"/>
                    </a:ext>
                  </a:extLst>
                </p:cNvPr>
                <p:cNvGrpSpPr/>
                <p:nvPr/>
              </p:nvGrpSpPr>
              <p:grpSpPr>
                <a:xfrm>
                  <a:off x="5109675" y="5920457"/>
                  <a:ext cx="1625117" cy="783193"/>
                  <a:chOff x="7220671" y="5922618"/>
                  <a:chExt cx="1625117" cy="783193"/>
                </a:xfrm>
              </p:grpSpPr>
              <p:grpSp>
                <p:nvGrpSpPr>
                  <p:cNvPr id="98" name="Group 97">
                    <a:extLst>
                      <a:ext uri="{FF2B5EF4-FFF2-40B4-BE49-F238E27FC236}">
                        <a16:creationId xmlns:a16="http://schemas.microsoft.com/office/drawing/2014/main" id="{E759D51E-C1CA-4A46-8525-F0AC974F9A5B}"/>
                      </a:ext>
                    </a:extLst>
                  </p:cNvPr>
                  <p:cNvGrpSpPr/>
                  <p:nvPr/>
                </p:nvGrpSpPr>
                <p:grpSpPr>
                  <a:xfrm>
                    <a:off x="7220671" y="5922618"/>
                    <a:ext cx="1625117" cy="783193"/>
                    <a:chOff x="11609581" y="6864507"/>
                    <a:chExt cx="1625117" cy="783193"/>
                  </a:xfrm>
                  <a:solidFill>
                    <a:schemeClr val="bg2">
                      <a:lumMod val="60000"/>
                      <a:lumOff val="40000"/>
                    </a:schemeClr>
                  </a:solidFill>
                </p:grpSpPr>
                <p:sp>
                  <p:nvSpPr>
                    <p:cNvPr id="113" name="TextBox 296">
                      <a:extLst>
                        <a:ext uri="{FF2B5EF4-FFF2-40B4-BE49-F238E27FC236}">
                          <a16:creationId xmlns:a16="http://schemas.microsoft.com/office/drawing/2014/main" id="{6CF5BB1B-13CC-4368-9027-E9E2E49CD621}"/>
                        </a:ext>
                      </a:extLst>
                    </p:cNvPr>
                    <p:cNvSpPr txBox="1"/>
                    <p:nvPr/>
                  </p:nvSpPr>
                  <p:spPr>
                    <a:xfrm>
                      <a:off x="11609581" y="6864507"/>
                      <a:ext cx="1625117"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ECS managed Linux containers</a:t>
                      </a:r>
                    </a:p>
                  </p:txBody>
                </p:sp>
                <p:grpSp>
                  <p:nvGrpSpPr>
                    <p:cNvPr id="114" name="Group 113">
                      <a:extLst>
                        <a:ext uri="{FF2B5EF4-FFF2-40B4-BE49-F238E27FC236}">
                          <a16:creationId xmlns:a16="http://schemas.microsoft.com/office/drawing/2014/main" id="{BC51AF1A-B4EB-4D94-B847-5FA4AEE648B0}"/>
                        </a:ext>
                      </a:extLst>
                    </p:cNvPr>
                    <p:cNvGrpSpPr/>
                    <p:nvPr/>
                  </p:nvGrpSpPr>
                  <p:grpSpPr>
                    <a:xfrm>
                      <a:off x="11662912" y="7087679"/>
                      <a:ext cx="407735" cy="404527"/>
                      <a:chOff x="10697936" y="5160762"/>
                      <a:chExt cx="495300" cy="491407"/>
                    </a:xfrm>
                    <a:grpFill/>
                  </p:grpSpPr>
                  <p:sp>
                    <p:nvSpPr>
                      <p:cNvPr id="115" name="Freeform: Shape 114">
                        <a:extLst>
                          <a:ext uri="{FF2B5EF4-FFF2-40B4-BE49-F238E27FC236}">
                            <a16:creationId xmlns:a16="http://schemas.microsoft.com/office/drawing/2014/main" id="{BAB5451A-AEEB-425D-9626-8374B889D9EC}"/>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6" name="Freeform: Shape 115">
                        <a:extLst>
                          <a:ext uri="{FF2B5EF4-FFF2-40B4-BE49-F238E27FC236}">
                            <a16:creationId xmlns:a16="http://schemas.microsoft.com/office/drawing/2014/main" id="{783EF7F1-1A73-487A-B136-7FBD3DCF11A0}"/>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Freeform: Shape 116">
                        <a:extLst>
                          <a:ext uri="{FF2B5EF4-FFF2-40B4-BE49-F238E27FC236}">
                            <a16:creationId xmlns:a16="http://schemas.microsoft.com/office/drawing/2014/main" id="{5BEAF530-5A0D-4B7E-B269-092A1D2D4620}"/>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8" name="Freeform: Shape 117">
                        <a:extLst>
                          <a:ext uri="{FF2B5EF4-FFF2-40B4-BE49-F238E27FC236}">
                            <a16:creationId xmlns:a16="http://schemas.microsoft.com/office/drawing/2014/main" id="{D8E2B8E1-9CD7-4B79-AFA8-44BCE154C135}"/>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Shape 118">
                        <a:extLst>
                          <a:ext uri="{FF2B5EF4-FFF2-40B4-BE49-F238E27FC236}">
                            <a16:creationId xmlns:a16="http://schemas.microsoft.com/office/drawing/2014/main" id="{B119E3DC-51D9-4E2F-9956-21C6EB9847D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Freeform: Shape 119">
                        <a:extLst>
                          <a:ext uri="{FF2B5EF4-FFF2-40B4-BE49-F238E27FC236}">
                            <a16:creationId xmlns:a16="http://schemas.microsoft.com/office/drawing/2014/main" id="{9EE6F5FE-02F5-4B7B-B158-2C772D48207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1" name="Freeform: Shape 120">
                        <a:extLst>
                          <a:ext uri="{FF2B5EF4-FFF2-40B4-BE49-F238E27FC236}">
                            <a16:creationId xmlns:a16="http://schemas.microsoft.com/office/drawing/2014/main" id="{36B2E745-0524-40D0-9C25-3D2F1CE407D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Freeform: Shape 121">
                        <a:extLst>
                          <a:ext uri="{FF2B5EF4-FFF2-40B4-BE49-F238E27FC236}">
                            <a16:creationId xmlns:a16="http://schemas.microsoft.com/office/drawing/2014/main" id="{98CC216A-4A66-40F7-84D4-9ABC4A0C5ED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Freeform: Shape 122">
                        <a:extLst>
                          <a:ext uri="{FF2B5EF4-FFF2-40B4-BE49-F238E27FC236}">
                            <a16:creationId xmlns:a16="http://schemas.microsoft.com/office/drawing/2014/main" id="{D00AB98D-88AF-49B4-B6B7-9EAF8E088854}"/>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4" name="Freeform: Shape 123">
                        <a:extLst>
                          <a:ext uri="{FF2B5EF4-FFF2-40B4-BE49-F238E27FC236}">
                            <a16:creationId xmlns:a16="http://schemas.microsoft.com/office/drawing/2014/main" id="{A0367F0E-6918-42A6-8817-65D356A95738}"/>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5" name="Freeform: Shape 124">
                        <a:extLst>
                          <a:ext uri="{FF2B5EF4-FFF2-40B4-BE49-F238E27FC236}">
                            <a16:creationId xmlns:a16="http://schemas.microsoft.com/office/drawing/2014/main" id="{45145A35-1570-4590-99AF-39C3CB225D71}"/>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Freeform: Shape 125">
                        <a:extLst>
                          <a:ext uri="{FF2B5EF4-FFF2-40B4-BE49-F238E27FC236}">
                            <a16:creationId xmlns:a16="http://schemas.microsoft.com/office/drawing/2014/main" id="{BD951C29-5D77-4263-B3B3-E10F5970F18B}"/>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7" name="Freeform: Shape 126">
                        <a:extLst>
                          <a:ext uri="{FF2B5EF4-FFF2-40B4-BE49-F238E27FC236}">
                            <a16:creationId xmlns:a16="http://schemas.microsoft.com/office/drawing/2014/main" id="{E9D6381F-2EB3-4A2F-ABC5-FBA1F8F4EA61}"/>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99" name="Group 98">
                    <a:extLst>
                      <a:ext uri="{FF2B5EF4-FFF2-40B4-BE49-F238E27FC236}">
                        <a16:creationId xmlns:a16="http://schemas.microsoft.com/office/drawing/2014/main" id="{6F4E4057-F364-4AEE-805D-1D3AE942C419}"/>
                      </a:ext>
                    </a:extLst>
                  </p:cNvPr>
                  <p:cNvGrpSpPr/>
                  <p:nvPr/>
                </p:nvGrpSpPr>
                <p:grpSpPr>
                  <a:xfrm>
                    <a:off x="7328889" y="6104171"/>
                    <a:ext cx="407735" cy="404527"/>
                    <a:chOff x="10697936" y="5160762"/>
                    <a:chExt cx="495300" cy="491407"/>
                  </a:xfrm>
                  <a:solidFill>
                    <a:schemeClr val="tx1"/>
                  </a:solidFill>
                </p:grpSpPr>
                <p:sp>
                  <p:nvSpPr>
                    <p:cNvPr id="100" name="Freeform: Shape 99">
                      <a:extLst>
                        <a:ext uri="{FF2B5EF4-FFF2-40B4-BE49-F238E27FC236}">
                          <a16:creationId xmlns:a16="http://schemas.microsoft.com/office/drawing/2014/main" id="{087FC8EA-D893-42F3-9F56-18CC2589530D}"/>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1" name="Freeform: Shape 100">
                      <a:extLst>
                        <a:ext uri="{FF2B5EF4-FFF2-40B4-BE49-F238E27FC236}">
                          <a16:creationId xmlns:a16="http://schemas.microsoft.com/office/drawing/2014/main" id="{05057DCF-D7FC-408E-9CCF-13BD905173EB}"/>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Freeform: Shape 101">
                      <a:extLst>
                        <a:ext uri="{FF2B5EF4-FFF2-40B4-BE49-F238E27FC236}">
                          <a16:creationId xmlns:a16="http://schemas.microsoft.com/office/drawing/2014/main" id="{56F83739-DDA6-4E39-ADBB-3E080D3A84A6}"/>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Freeform: Shape 102">
                      <a:extLst>
                        <a:ext uri="{FF2B5EF4-FFF2-40B4-BE49-F238E27FC236}">
                          <a16:creationId xmlns:a16="http://schemas.microsoft.com/office/drawing/2014/main" id="{3D0D28F7-2B4F-405E-BFA9-EA1916C3FA5D}"/>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Shape 103">
                      <a:extLst>
                        <a:ext uri="{FF2B5EF4-FFF2-40B4-BE49-F238E27FC236}">
                          <a16:creationId xmlns:a16="http://schemas.microsoft.com/office/drawing/2014/main" id="{21A21564-7FE3-45C0-8E90-85A4DB0EE1D1}"/>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Freeform: Shape 104">
                      <a:extLst>
                        <a:ext uri="{FF2B5EF4-FFF2-40B4-BE49-F238E27FC236}">
                          <a16:creationId xmlns:a16="http://schemas.microsoft.com/office/drawing/2014/main" id="{BA8BF209-41A6-412E-9808-7DD840DBEA2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reeform: Shape 105">
                      <a:extLst>
                        <a:ext uri="{FF2B5EF4-FFF2-40B4-BE49-F238E27FC236}">
                          <a16:creationId xmlns:a16="http://schemas.microsoft.com/office/drawing/2014/main" id="{25B61843-AE21-468E-9C48-566684194E09}"/>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reeform: Shape 106">
                      <a:extLst>
                        <a:ext uri="{FF2B5EF4-FFF2-40B4-BE49-F238E27FC236}">
                          <a16:creationId xmlns:a16="http://schemas.microsoft.com/office/drawing/2014/main" id="{C3B96429-0285-4728-B075-1134DA7958E2}"/>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Freeform: Shape 107">
                      <a:extLst>
                        <a:ext uri="{FF2B5EF4-FFF2-40B4-BE49-F238E27FC236}">
                          <a16:creationId xmlns:a16="http://schemas.microsoft.com/office/drawing/2014/main" id="{1AF13A24-2CCF-4FF2-AB97-3A3CA6BF722C}"/>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Freeform: Shape 108">
                      <a:extLst>
                        <a:ext uri="{FF2B5EF4-FFF2-40B4-BE49-F238E27FC236}">
                          <a16:creationId xmlns:a16="http://schemas.microsoft.com/office/drawing/2014/main" id="{7DBDBEA1-FA71-4C82-9480-B7FC1FAFBBD0}"/>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Freeform: Shape 109">
                      <a:extLst>
                        <a:ext uri="{FF2B5EF4-FFF2-40B4-BE49-F238E27FC236}">
                          <a16:creationId xmlns:a16="http://schemas.microsoft.com/office/drawing/2014/main" id="{65D6A920-19F8-4F71-B2BB-78B4124593F6}"/>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Freeform: Shape 110">
                      <a:extLst>
                        <a:ext uri="{FF2B5EF4-FFF2-40B4-BE49-F238E27FC236}">
                          <a16:creationId xmlns:a16="http://schemas.microsoft.com/office/drawing/2014/main" id="{DA3CDA41-ACF4-497A-831F-297DF21C9765}"/>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Freeform: Shape 111">
                      <a:extLst>
                        <a:ext uri="{FF2B5EF4-FFF2-40B4-BE49-F238E27FC236}">
                          <a16:creationId xmlns:a16="http://schemas.microsoft.com/office/drawing/2014/main" id="{1381719D-E6CF-4D5C-8771-23CA18EFFB7B}"/>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grpSp>
      <p:cxnSp>
        <p:nvCxnSpPr>
          <p:cNvPr id="69" name="Connector: Elbow 68">
            <a:extLst>
              <a:ext uri="{FF2B5EF4-FFF2-40B4-BE49-F238E27FC236}">
                <a16:creationId xmlns:a16="http://schemas.microsoft.com/office/drawing/2014/main" id="{4F5FE94F-0A09-417F-B8C0-608530BD713A}"/>
              </a:ext>
            </a:extLst>
          </p:cNvPr>
          <p:cNvCxnSpPr>
            <a:cxnSpLocks/>
            <a:stCxn id="51" idx="2"/>
            <a:endCxn id="40" idx="1"/>
          </p:cNvCxnSpPr>
          <p:nvPr/>
        </p:nvCxnSpPr>
        <p:spPr>
          <a:xfrm rot="16200000" flipH="1">
            <a:off x="7596945" y="4440367"/>
            <a:ext cx="1216884" cy="191033"/>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166">
            <a:extLst>
              <a:ext uri="{FF2B5EF4-FFF2-40B4-BE49-F238E27FC236}">
                <a16:creationId xmlns:a16="http://schemas.microsoft.com/office/drawing/2014/main" id="{97789686-66A9-4E7C-A20D-4791257A839D}"/>
              </a:ext>
            </a:extLst>
          </p:cNvPr>
          <p:cNvSpPr txBox="1"/>
          <p:nvPr/>
        </p:nvSpPr>
        <p:spPr>
          <a:xfrm>
            <a:off x="7696568" y="4241606"/>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71" name="TextBox 158">
            <a:extLst>
              <a:ext uri="{FF2B5EF4-FFF2-40B4-BE49-F238E27FC236}">
                <a16:creationId xmlns:a16="http://schemas.microsoft.com/office/drawing/2014/main" id="{6ED5FD82-E223-440A-B637-DE0014AA9AA0}"/>
              </a:ext>
            </a:extLst>
          </p:cNvPr>
          <p:cNvSpPr txBox="1"/>
          <p:nvPr/>
        </p:nvSpPr>
        <p:spPr>
          <a:xfrm>
            <a:off x="10858238" y="2919959"/>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cxnSp>
        <p:nvCxnSpPr>
          <p:cNvPr id="72" name="Connector: Elbow 71">
            <a:extLst>
              <a:ext uri="{FF2B5EF4-FFF2-40B4-BE49-F238E27FC236}">
                <a16:creationId xmlns:a16="http://schemas.microsoft.com/office/drawing/2014/main" id="{39A2B3B8-8161-43EF-819B-73BC894A1F0A}"/>
              </a:ext>
            </a:extLst>
          </p:cNvPr>
          <p:cNvCxnSpPr>
            <a:cxnSpLocks/>
            <a:stCxn id="41" idx="3"/>
            <a:endCxn id="163" idx="2"/>
          </p:cNvCxnSpPr>
          <p:nvPr/>
        </p:nvCxnSpPr>
        <p:spPr>
          <a:xfrm flipV="1">
            <a:off x="10949766" y="2624099"/>
            <a:ext cx="321954" cy="60620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26CA92B8-CF35-4922-AD8E-E370212ED455}"/>
              </a:ext>
            </a:extLst>
          </p:cNvPr>
          <p:cNvGrpSpPr/>
          <p:nvPr/>
        </p:nvGrpSpPr>
        <p:grpSpPr>
          <a:xfrm>
            <a:off x="5185882" y="3789471"/>
            <a:ext cx="1651964" cy="953453"/>
            <a:chOff x="5214189" y="3816648"/>
            <a:chExt cx="1651964" cy="953453"/>
          </a:xfrm>
        </p:grpSpPr>
        <p:sp>
          <p:nvSpPr>
            <p:cNvPr id="74" name="TextBox 208">
              <a:extLst>
                <a:ext uri="{FF2B5EF4-FFF2-40B4-BE49-F238E27FC236}">
                  <a16:creationId xmlns:a16="http://schemas.microsoft.com/office/drawing/2014/main" id="{2EEF66F5-0B2A-4B1E-9C3C-FB9B62FE5AEB}"/>
                </a:ext>
              </a:extLst>
            </p:cNvPr>
            <p:cNvSpPr txBox="1"/>
            <p:nvPr/>
          </p:nvSpPr>
          <p:spPr>
            <a:xfrm>
              <a:off x="5214189" y="3816648"/>
              <a:ext cx="1651964" cy="953453"/>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ECS managed Windows  containers</a:t>
              </a:r>
            </a:p>
          </p:txBody>
        </p:sp>
        <p:grpSp>
          <p:nvGrpSpPr>
            <p:cNvPr id="75" name="Group 74">
              <a:extLst>
                <a:ext uri="{FF2B5EF4-FFF2-40B4-BE49-F238E27FC236}">
                  <a16:creationId xmlns:a16="http://schemas.microsoft.com/office/drawing/2014/main" id="{E4784430-9D7D-4F27-AA7B-1D1CEC636AC4}"/>
                </a:ext>
              </a:extLst>
            </p:cNvPr>
            <p:cNvGrpSpPr/>
            <p:nvPr/>
          </p:nvGrpSpPr>
          <p:grpSpPr>
            <a:xfrm>
              <a:off x="5366850" y="4093612"/>
              <a:ext cx="327516" cy="367117"/>
              <a:chOff x="10697936" y="5160762"/>
              <a:chExt cx="495300" cy="491407"/>
            </a:xfrm>
            <a:solidFill>
              <a:schemeClr val="tx1"/>
            </a:solidFill>
          </p:grpSpPr>
          <p:sp>
            <p:nvSpPr>
              <p:cNvPr id="76" name="Freeform: Shape 75">
                <a:extLst>
                  <a:ext uri="{FF2B5EF4-FFF2-40B4-BE49-F238E27FC236}">
                    <a16:creationId xmlns:a16="http://schemas.microsoft.com/office/drawing/2014/main" id="{1A29958C-DB37-4937-80E6-DB10B285CD0C}"/>
                  </a:ext>
                </a:extLst>
              </p:cNvPr>
              <p:cNvSpPr/>
              <p:nvPr/>
            </p:nvSpPr>
            <p:spPr>
              <a:xfrm>
                <a:off x="10810712" y="5160762"/>
                <a:ext cx="266700" cy="266699"/>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Freeform: Shape 76">
                <a:extLst>
                  <a:ext uri="{FF2B5EF4-FFF2-40B4-BE49-F238E27FC236}">
                    <a16:creationId xmlns:a16="http://schemas.microsoft.com/office/drawing/2014/main" id="{6CAD1C56-4264-40E6-BCC8-BAD199561581}"/>
                  </a:ext>
                </a:extLst>
              </p:cNvPr>
              <p:cNvSpPr/>
              <p:nvPr/>
            </p:nvSpPr>
            <p:spPr>
              <a:xfrm>
                <a:off x="10811379" y="5219632"/>
                <a:ext cx="142875" cy="200024"/>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Freeform: Shape 77">
                <a:extLst>
                  <a:ext uri="{FF2B5EF4-FFF2-40B4-BE49-F238E27FC236}">
                    <a16:creationId xmlns:a16="http://schemas.microsoft.com/office/drawing/2014/main" id="{62014D16-3EB1-4B81-9E22-A196210E2989}"/>
                  </a:ext>
                </a:extLst>
              </p:cNvPr>
              <p:cNvSpPr/>
              <p:nvPr/>
            </p:nvSpPr>
            <p:spPr>
              <a:xfrm>
                <a:off x="10897961" y="5536254"/>
                <a:ext cx="114301" cy="114299"/>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Freeform: Shape 78">
                <a:extLst>
                  <a:ext uri="{FF2B5EF4-FFF2-40B4-BE49-F238E27FC236}">
                    <a16:creationId xmlns:a16="http://schemas.microsoft.com/office/drawing/2014/main" id="{1CAF6FB0-FF84-40F5-94C6-9F098B7ABE40}"/>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Freeform: Shape 79">
                <a:extLst>
                  <a:ext uri="{FF2B5EF4-FFF2-40B4-BE49-F238E27FC236}">
                    <a16:creationId xmlns:a16="http://schemas.microsoft.com/office/drawing/2014/main" id="{51A8494D-2F9F-432D-BC74-1F8E03FA48D3}"/>
                  </a:ext>
                </a:extLst>
              </p:cNvPr>
              <p:cNvSpPr/>
              <p:nvPr/>
            </p:nvSpPr>
            <p:spPr>
              <a:xfrm>
                <a:off x="10951768" y="5559152"/>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Freeform: Shape 80">
                <a:extLst>
                  <a:ext uri="{FF2B5EF4-FFF2-40B4-BE49-F238E27FC236}">
                    <a16:creationId xmlns:a16="http://schemas.microsoft.com/office/drawing/2014/main" id="{0A5AC75E-6D4D-440D-B5E0-0867A881B5AC}"/>
                  </a:ext>
                </a:extLst>
              </p:cNvPr>
              <p:cNvSpPr/>
              <p:nvPr/>
            </p:nvSpPr>
            <p:spPr>
              <a:xfrm>
                <a:off x="11002736" y="5475009"/>
                <a:ext cx="114301" cy="114299"/>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Freeform: Shape 81">
                <a:extLst>
                  <a:ext uri="{FF2B5EF4-FFF2-40B4-BE49-F238E27FC236}">
                    <a16:creationId xmlns:a16="http://schemas.microsoft.com/office/drawing/2014/main" id="{F6C420E5-4709-4AE3-881E-F5C3AA78C372}"/>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Freeform: Shape 82">
                <a:extLst>
                  <a:ext uri="{FF2B5EF4-FFF2-40B4-BE49-F238E27FC236}">
                    <a16:creationId xmlns:a16="http://schemas.microsoft.com/office/drawing/2014/main" id="{34522359-5752-41E7-8EE9-DA5A6E852581}"/>
                  </a:ext>
                </a:extLst>
              </p:cNvPr>
              <p:cNvSpPr/>
              <p:nvPr/>
            </p:nvSpPr>
            <p:spPr>
              <a:xfrm>
                <a:off x="11056566" y="5498495"/>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Freeform: Shape 83">
                <a:extLst>
                  <a:ext uri="{FF2B5EF4-FFF2-40B4-BE49-F238E27FC236}">
                    <a16:creationId xmlns:a16="http://schemas.microsoft.com/office/drawing/2014/main" id="{F80EAA2D-53C1-444D-AA7D-519CD6C1E2FA}"/>
                  </a:ext>
                </a:extLst>
              </p:cNvPr>
              <p:cNvSpPr/>
              <p:nvPr/>
            </p:nvSpPr>
            <p:spPr>
              <a:xfrm>
                <a:off x="10793186" y="5475009"/>
                <a:ext cx="114301" cy="114299"/>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Freeform: Shape 84">
                <a:extLst>
                  <a:ext uri="{FF2B5EF4-FFF2-40B4-BE49-F238E27FC236}">
                    <a16:creationId xmlns:a16="http://schemas.microsoft.com/office/drawing/2014/main" id="{89852699-E676-4FD1-90B0-E54C6E68ED9B}"/>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Freeform: Shape 85">
                <a:extLst>
                  <a:ext uri="{FF2B5EF4-FFF2-40B4-BE49-F238E27FC236}">
                    <a16:creationId xmlns:a16="http://schemas.microsoft.com/office/drawing/2014/main" id="{5F72A225-A631-4498-BE33-B4A74E641B8E}"/>
                  </a:ext>
                </a:extLst>
              </p:cNvPr>
              <p:cNvSpPr/>
              <p:nvPr/>
            </p:nvSpPr>
            <p:spPr>
              <a:xfrm>
                <a:off x="10846971" y="5498429"/>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Freeform: Shape 86">
                <a:extLst>
                  <a:ext uri="{FF2B5EF4-FFF2-40B4-BE49-F238E27FC236}">
                    <a16:creationId xmlns:a16="http://schemas.microsoft.com/office/drawing/2014/main" id="{9E60F9F8-9A2F-426C-8B69-8BD2ACA27B2F}"/>
                  </a:ext>
                </a:extLst>
              </p:cNvPr>
              <p:cNvSpPr/>
              <p:nvPr/>
            </p:nvSpPr>
            <p:spPr>
              <a:xfrm>
                <a:off x="10944018" y="5222370"/>
                <a:ext cx="123827"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Freeform: Shape 87">
                <a:extLst>
                  <a:ext uri="{FF2B5EF4-FFF2-40B4-BE49-F238E27FC236}">
                    <a16:creationId xmlns:a16="http://schemas.microsoft.com/office/drawing/2014/main" id="{BF82A82C-96F5-4ADF-93A2-309F6B2AFF95}"/>
                  </a:ext>
                </a:extLst>
              </p:cNvPr>
              <p:cNvSpPr/>
              <p:nvPr/>
            </p:nvSpPr>
            <p:spPr>
              <a:xfrm>
                <a:off x="10697936" y="5314908"/>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24391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36" grpId="0" animBg="1"/>
      <p:bldP spid="40" grpId="0" animBg="1"/>
      <p:bldP spid="41" grpId="0" animBg="1"/>
      <p:bldP spid="42" grpId="0" animBg="1"/>
      <p:bldP spid="45" grpId="0"/>
      <p:bldP spid="49" grpId="0"/>
      <p:bldP spid="50" grpId="0"/>
      <p:bldP spid="51" grpId="0" animBg="1"/>
      <p:bldP spid="54" grpId="0"/>
      <p:bldP spid="57" grpId="0"/>
      <p:bldP spid="61" grpId="0"/>
      <p:bldP spid="70" grpId="0"/>
      <p:bldP spid="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1FD82C-34FC-4B6E-87C0-FE2049587D15}"/>
              </a:ext>
            </a:extLst>
          </p:cNvPr>
          <p:cNvSpPr>
            <a:spLocks noGrp="1"/>
          </p:cNvSpPr>
          <p:nvPr>
            <p:ph type="title"/>
          </p:nvPr>
        </p:nvSpPr>
        <p:spPr>
          <a:xfrm>
            <a:off x="609600" y="914401"/>
            <a:ext cx="10972800" cy="535531"/>
          </a:xfrm>
        </p:spPr>
        <p:txBody>
          <a:bodyPr/>
          <a:lstStyle/>
          <a:p>
            <a:r>
              <a:rPr lang="en-US" dirty="0"/>
              <a:t>AWS App Runner</a:t>
            </a:r>
          </a:p>
        </p:txBody>
      </p:sp>
      <p:sp>
        <p:nvSpPr>
          <p:cNvPr id="2" name="Text Placeholder 1">
            <a:extLst>
              <a:ext uri="{FF2B5EF4-FFF2-40B4-BE49-F238E27FC236}">
                <a16:creationId xmlns:a16="http://schemas.microsoft.com/office/drawing/2014/main" id="{D92CBC17-E5A8-4394-B7EE-AA5713B14D4E}"/>
              </a:ext>
            </a:extLst>
          </p:cNvPr>
          <p:cNvSpPr>
            <a:spLocks noGrp="1"/>
          </p:cNvSpPr>
          <p:nvPr>
            <p:ph type="body" sz="quarter" idx="10"/>
          </p:nvPr>
        </p:nvSpPr>
        <p:spPr/>
        <p:txBody>
          <a:bodyPr/>
          <a:lstStyle/>
          <a:p>
            <a:r>
              <a:rPr lang="en-US" dirty="0"/>
              <a:t>Fully managed service for Web application and API hosting Services</a:t>
            </a:r>
          </a:p>
        </p:txBody>
      </p:sp>
      <p:grpSp>
        <p:nvGrpSpPr>
          <p:cNvPr id="23" name="Group 22">
            <a:extLst>
              <a:ext uri="{FF2B5EF4-FFF2-40B4-BE49-F238E27FC236}">
                <a16:creationId xmlns:a16="http://schemas.microsoft.com/office/drawing/2014/main" id="{E3F59065-41AC-457E-9B78-5FC4869FC226}"/>
              </a:ext>
            </a:extLst>
          </p:cNvPr>
          <p:cNvGrpSpPr/>
          <p:nvPr/>
        </p:nvGrpSpPr>
        <p:grpSpPr>
          <a:xfrm>
            <a:off x="686509" y="5154257"/>
            <a:ext cx="4302231" cy="525780"/>
            <a:chOff x="467434" y="5154257"/>
            <a:chExt cx="4302231" cy="525780"/>
          </a:xfrm>
        </p:grpSpPr>
        <p:grpSp>
          <p:nvGrpSpPr>
            <p:cNvPr id="48" name="Group 47">
              <a:extLst>
                <a:ext uri="{FF2B5EF4-FFF2-40B4-BE49-F238E27FC236}">
                  <a16:creationId xmlns:a16="http://schemas.microsoft.com/office/drawing/2014/main" id="{97788764-B3DE-4D72-A1C7-67FAB566F6A7}"/>
                </a:ext>
              </a:extLst>
            </p:cNvPr>
            <p:cNvGrpSpPr/>
            <p:nvPr/>
          </p:nvGrpSpPr>
          <p:grpSpPr>
            <a:xfrm>
              <a:off x="1667264" y="5154257"/>
              <a:ext cx="3102401" cy="525780"/>
              <a:chOff x="3888582" y="6448256"/>
              <a:chExt cx="3722881" cy="630936"/>
            </a:xfrm>
          </p:grpSpPr>
          <p:cxnSp>
            <p:nvCxnSpPr>
              <p:cNvPr id="24" name="Straight Connector 23">
                <a:extLst>
                  <a:ext uri="{FF2B5EF4-FFF2-40B4-BE49-F238E27FC236}">
                    <a16:creationId xmlns:a16="http://schemas.microsoft.com/office/drawing/2014/main" id="{4ABB12FD-F1A7-4EE6-BD07-CABD03922AD4}"/>
                  </a:ext>
                </a:extLst>
              </p:cNvPr>
              <p:cNvCxnSpPr>
                <a:cxnSpLocks/>
              </p:cNvCxnSpPr>
              <p:nvPr/>
            </p:nvCxnSpPr>
            <p:spPr>
              <a:xfrm flipH="1">
                <a:off x="3888582" y="6763545"/>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14" name="Graphic 14">
                <a:extLst>
                  <a:ext uri="{FF2B5EF4-FFF2-40B4-BE49-F238E27FC236}">
                    <a16:creationId xmlns:a16="http://schemas.microsoft.com/office/drawing/2014/main" id="{A5F19BB0-437A-3948-A317-F8192FE1EEC6}"/>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699" y="6448256"/>
                <a:ext cx="630936" cy="63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2">
                <a:extLst>
                  <a:ext uri="{FF2B5EF4-FFF2-40B4-BE49-F238E27FC236}">
                    <a16:creationId xmlns:a16="http://schemas.microsoft.com/office/drawing/2014/main" id="{B86B1CC5-23BD-8646-99E8-AB8238846211}"/>
                  </a:ext>
                </a:extLst>
              </p:cNvPr>
              <p:cNvSpPr txBox="1">
                <a:spLocks noChangeArrowheads="1"/>
              </p:cNvSpPr>
              <p:nvPr/>
            </p:nvSpPr>
            <p:spPr bwMode="auto">
              <a:xfrm>
                <a:off x="5331814" y="6625225"/>
                <a:ext cx="22796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panose="020B0603020204020204" pitchFamily="34" charset="0"/>
                    <a:cs typeface="Arial" panose="020B0604020202020204" pitchFamily="34" charset="0"/>
                  </a:rPr>
                  <a:t>AWS Fargate</a:t>
                </a:r>
              </a:p>
            </p:txBody>
          </p:sp>
        </p:grpSp>
        <p:sp>
          <p:nvSpPr>
            <p:cNvPr id="5" name="Cube 4">
              <a:extLst>
                <a:ext uri="{FF2B5EF4-FFF2-40B4-BE49-F238E27FC236}">
                  <a16:creationId xmlns:a16="http://schemas.microsoft.com/office/drawing/2014/main" id="{BF744785-77E7-6947-A2B8-8DB722D37CB5}"/>
                </a:ext>
              </a:extLst>
            </p:cNvPr>
            <p:cNvSpPr/>
            <p:nvPr/>
          </p:nvSpPr>
          <p:spPr bwMode="auto">
            <a:xfrm>
              <a:off x="467434" y="5240373"/>
              <a:ext cx="1401973" cy="353547"/>
            </a:xfrm>
            <a:prstGeom prst="cube">
              <a:avLst>
                <a:gd name="adj" fmla="val 70857"/>
              </a:avLst>
            </a:prstGeom>
            <a:solidFill>
              <a:srgbClr val="E678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B0E4ABA-51CE-4BC1-AE0E-CF5C4D67ACF7}"/>
              </a:ext>
            </a:extLst>
          </p:cNvPr>
          <p:cNvGrpSpPr/>
          <p:nvPr/>
        </p:nvGrpSpPr>
        <p:grpSpPr>
          <a:xfrm>
            <a:off x="686509" y="4343078"/>
            <a:ext cx="4302231" cy="525780"/>
            <a:chOff x="467434" y="4212108"/>
            <a:chExt cx="4302231" cy="525780"/>
          </a:xfrm>
        </p:grpSpPr>
        <p:grpSp>
          <p:nvGrpSpPr>
            <p:cNvPr id="47" name="Group 46">
              <a:extLst>
                <a:ext uri="{FF2B5EF4-FFF2-40B4-BE49-F238E27FC236}">
                  <a16:creationId xmlns:a16="http://schemas.microsoft.com/office/drawing/2014/main" id="{59C21220-0D70-4DD1-B1DB-74DE7D801BF1}"/>
                </a:ext>
              </a:extLst>
            </p:cNvPr>
            <p:cNvGrpSpPr/>
            <p:nvPr/>
          </p:nvGrpSpPr>
          <p:grpSpPr>
            <a:xfrm>
              <a:off x="1667264" y="4212108"/>
              <a:ext cx="3102401" cy="525780"/>
              <a:chOff x="3888582" y="5161841"/>
              <a:chExt cx="3722881" cy="630936"/>
            </a:xfrm>
          </p:grpSpPr>
          <p:cxnSp>
            <p:nvCxnSpPr>
              <p:cNvPr id="35" name="Straight Connector 34">
                <a:extLst>
                  <a:ext uri="{FF2B5EF4-FFF2-40B4-BE49-F238E27FC236}">
                    <a16:creationId xmlns:a16="http://schemas.microsoft.com/office/drawing/2014/main" id="{F1793366-2EE5-4127-8CBB-ECD84F8D8233}"/>
                  </a:ext>
                </a:extLst>
              </p:cNvPr>
              <p:cNvCxnSpPr>
                <a:cxnSpLocks/>
              </p:cNvCxnSpPr>
              <p:nvPr/>
            </p:nvCxnSpPr>
            <p:spPr>
              <a:xfrm flipH="1">
                <a:off x="3888582" y="5477130"/>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6" name="Graphic 5">
                <a:extLst>
                  <a:ext uri="{FF2B5EF4-FFF2-40B4-BE49-F238E27FC236}">
                    <a16:creationId xmlns:a16="http://schemas.microsoft.com/office/drawing/2014/main" id="{C0D738E2-83C6-884B-9F52-2A3594FDE487}"/>
                  </a:ext>
                </a:extLst>
              </p:cNvPr>
              <p:cNvPicPr preferRelativeResize="0">
                <a:picLocks/>
              </p:cNvPicPr>
              <p:nvPr/>
            </p:nvPicPr>
            <p:blipFill>
              <a:blip r:embed="rId4">
                <a:extLst>
                  <a:ext uri="{96DAC541-7B7A-43D3-8B79-37D633B846F1}">
                    <asvg:svgBlip xmlns:asvg="http://schemas.microsoft.com/office/drawing/2016/SVG/main" r:embed="rId5"/>
                  </a:ext>
                </a:extLst>
              </a:blip>
              <a:stretch>
                <a:fillRect/>
              </a:stretch>
            </p:blipFill>
            <p:spPr>
              <a:xfrm>
                <a:off x="4606598" y="5161841"/>
                <a:ext cx="630936" cy="630936"/>
              </a:xfrm>
              <a:prstGeom prst="rect">
                <a:avLst/>
              </a:prstGeom>
            </p:spPr>
          </p:pic>
          <p:sp>
            <p:nvSpPr>
              <p:cNvPr id="16" name="TextBox 12">
                <a:extLst>
                  <a:ext uri="{FF2B5EF4-FFF2-40B4-BE49-F238E27FC236}">
                    <a16:creationId xmlns:a16="http://schemas.microsoft.com/office/drawing/2014/main" id="{AB798653-167B-F847-BCD0-65492D8E696E}"/>
                  </a:ext>
                </a:extLst>
              </p:cNvPr>
              <p:cNvSpPr txBox="1">
                <a:spLocks noChangeArrowheads="1"/>
              </p:cNvSpPr>
              <p:nvPr/>
            </p:nvSpPr>
            <p:spPr bwMode="auto">
              <a:xfrm>
                <a:off x="5331814" y="5338810"/>
                <a:ext cx="22796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panose="020B0603020204020204" pitchFamily="34" charset="0"/>
                    <a:cs typeface="Arial" panose="020B0604020202020204" pitchFamily="34" charset="0"/>
                  </a:rPr>
                  <a:t>ECS</a:t>
                </a:r>
              </a:p>
            </p:txBody>
          </p:sp>
        </p:grpSp>
        <p:sp>
          <p:nvSpPr>
            <p:cNvPr id="4" name="Cube 3">
              <a:extLst>
                <a:ext uri="{FF2B5EF4-FFF2-40B4-BE49-F238E27FC236}">
                  <a16:creationId xmlns:a16="http://schemas.microsoft.com/office/drawing/2014/main" id="{005C5384-972B-924E-826D-7F3BE5295F68}"/>
                </a:ext>
              </a:extLst>
            </p:cNvPr>
            <p:cNvSpPr/>
            <p:nvPr/>
          </p:nvSpPr>
          <p:spPr bwMode="auto">
            <a:xfrm>
              <a:off x="467434" y="4293032"/>
              <a:ext cx="1401973" cy="353547"/>
            </a:xfrm>
            <a:prstGeom prst="cube">
              <a:avLst>
                <a:gd name="adj" fmla="val 70857"/>
              </a:avLst>
            </a:prstGeom>
            <a:solidFill>
              <a:srgbClr val="E678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2A7D3C8-BA68-4124-B083-5AC42B45196A}"/>
              </a:ext>
            </a:extLst>
          </p:cNvPr>
          <p:cNvGrpSpPr/>
          <p:nvPr/>
        </p:nvGrpSpPr>
        <p:grpSpPr>
          <a:xfrm>
            <a:off x="686509" y="3531898"/>
            <a:ext cx="4324721" cy="525780"/>
            <a:chOff x="467434" y="3269960"/>
            <a:chExt cx="4324721" cy="525780"/>
          </a:xfrm>
        </p:grpSpPr>
        <p:grpSp>
          <p:nvGrpSpPr>
            <p:cNvPr id="46" name="Group 45">
              <a:extLst>
                <a:ext uri="{FF2B5EF4-FFF2-40B4-BE49-F238E27FC236}">
                  <a16:creationId xmlns:a16="http://schemas.microsoft.com/office/drawing/2014/main" id="{0239A8E2-0FDE-46E3-A3DA-0587E030AF2C}"/>
                </a:ext>
              </a:extLst>
            </p:cNvPr>
            <p:cNvGrpSpPr/>
            <p:nvPr/>
          </p:nvGrpSpPr>
          <p:grpSpPr>
            <a:xfrm>
              <a:off x="1667264" y="3269960"/>
              <a:ext cx="3124891" cy="525780"/>
              <a:chOff x="3888582" y="3904477"/>
              <a:chExt cx="3749869" cy="630936"/>
            </a:xfrm>
          </p:grpSpPr>
          <p:cxnSp>
            <p:nvCxnSpPr>
              <p:cNvPr id="36" name="Straight Connector 35">
                <a:extLst>
                  <a:ext uri="{FF2B5EF4-FFF2-40B4-BE49-F238E27FC236}">
                    <a16:creationId xmlns:a16="http://schemas.microsoft.com/office/drawing/2014/main" id="{1B888A8F-5836-4713-875B-61531E06411C}"/>
                  </a:ext>
                </a:extLst>
              </p:cNvPr>
              <p:cNvCxnSpPr>
                <a:cxnSpLocks/>
              </p:cNvCxnSpPr>
              <p:nvPr/>
            </p:nvCxnSpPr>
            <p:spPr>
              <a:xfrm flipH="1">
                <a:off x="3888582" y="4219766"/>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10" name="Graphic 6">
                <a:extLst>
                  <a:ext uri="{FF2B5EF4-FFF2-40B4-BE49-F238E27FC236}">
                    <a16:creationId xmlns:a16="http://schemas.microsoft.com/office/drawing/2014/main" id="{30A6EB5C-4F6B-6A4C-BBD2-09D48E1B5946}"/>
                  </a:ext>
                </a:extLst>
              </p:cNvPr>
              <p:cNvPicPr preferRelativeResize="0">
                <a:picLocks noChangeArrowheads="1"/>
              </p:cNvPicPr>
              <p:nvPr/>
            </p:nvPicPr>
            <p:blipFill>
              <a:blip r:embed="rId6"/>
              <a:srcRect/>
              <a:stretch/>
            </p:blipFill>
            <p:spPr bwMode="auto">
              <a:xfrm>
                <a:off x="4601699" y="3904477"/>
                <a:ext cx="630936" cy="63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A527E936-DFFB-E441-851C-011BF31D00A3}"/>
                  </a:ext>
                </a:extLst>
              </p:cNvPr>
              <p:cNvSpPr txBox="1">
                <a:spLocks noChangeArrowheads="1"/>
              </p:cNvSpPr>
              <p:nvPr/>
            </p:nvSpPr>
            <p:spPr bwMode="auto">
              <a:xfrm>
                <a:off x="5358802" y="4081446"/>
                <a:ext cx="22796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panose="020B0603020204020204" pitchFamily="34" charset="0"/>
                    <a:cs typeface="Arial" panose="020B0604020202020204" pitchFamily="34" charset="0"/>
                  </a:rPr>
                  <a:t>Elastic Load Balancing</a:t>
                </a:r>
              </a:p>
            </p:txBody>
          </p:sp>
        </p:grpSp>
        <p:sp>
          <p:nvSpPr>
            <p:cNvPr id="3" name="Cube 2">
              <a:extLst>
                <a:ext uri="{FF2B5EF4-FFF2-40B4-BE49-F238E27FC236}">
                  <a16:creationId xmlns:a16="http://schemas.microsoft.com/office/drawing/2014/main" id="{26207A18-45DA-9E4A-B210-3FA68CDDEE70}"/>
                </a:ext>
              </a:extLst>
            </p:cNvPr>
            <p:cNvSpPr/>
            <p:nvPr/>
          </p:nvSpPr>
          <p:spPr bwMode="auto">
            <a:xfrm>
              <a:off x="467434" y="3354967"/>
              <a:ext cx="1401973" cy="353547"/>
            </a:xfrm>
            <a:prstGeom prst="cube">
              <a:avLst>
                <a:gd name="adj" fmla="val 70857"/>
              </a:avLst>
            </a:prstGeom>
            <a:solidFill>
              <a:srgbClr val="A16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95D1CD45-9127-4C53-BAA8-2B68C7108535}"/>
              </a:ext>
            </a:extLst>
          </p:cNvPr>
          <p:cNvGrpSpPr/>
          <p:nvPr/>
        </p:nvGrpSpPr>
        <p:grpSpPr>
          <a:xfrm>
            <a:off x="686509" y="2720718"/>
            <a:ext cx="4302231" cy="525780"/>
            <a:chOff x="467434" y="2327812"/>
            <a:chExt cx="4302231" cy="525780"/>
          </a:xfrm>
        </p:grpSpPr>
        <p:grpSp>
          <p:nvGrpSpPr>
            <p:cNvPr id="45" name="Group 44">
              <a:extLst>
                <a:ext uri="{FF2B5EF4-FFF2-40B4-BE49-F238E27FC236}">
                  <a16:creationId xmlns:a16="http://schemas.microsoft.com/office/drawing/2014/main" id="{3480BF12-B360-4DC9-A424-510D7414F469}"/>
                </a:ext>
              </a:extLst>
            </p:cNvPr>
            <p:cNvGrpSpPr/>
            <p:nvPr/>
          </p:nvGrpSpPr>
          <p:grpSpPr>
            <a:xfrm>
              <a:off x="1667264" y="2327812"/>
              <a:ext cx="3102401" cy="525780"/>
              <a:chOff x="3888582" y="2652735"/>
              <a:chExt cx="3722881" cy="630936"/>
            </a:xfrm>
          </p:grpSpPr>
          <p:cxnSp>
            <p:nvCxnSpPr>
              <p:cNvPr id="37" name="Straight Connector 36">
                <a:extLst>
                  <a:ext uri="{FF2B5EF4-FFF2-40B4-BE49-F238E27FC236}">
                    <a16:creationId xmlns:a16="http://schemas.microsoft.com/office/drawing/2014/main" id="{301F4A73-4836-4BC1-85D3-67E0294380D0}"/>
                  </a:ext>
                </a:extLst>
              </p:cNvPr>
              <p:cNvCxnSpPr>
                <a:cxnSpLocks/>
              </p:cNvCxnSpPr>
              <p:nvPr/>
            </p:nvCxnSpPr>
            <p:spPr>
              <a:xfrm flipH="1">
                <a:off x="3888582" y="2968024"/>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17" name="Graphic 19">
                <a:extLst>
                  <a:ext uri="{FF2B5EF4-FFF2-40B4-BE49-F238E27FC236}">
                    <a16:creationId xmlns:a16="http://schemas.microsoft.com/office/drawing/2014/main" id="{29519B3E-5270-9A46-9626-EEE04B7BBBFA}"/>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1699" y="2652735"/>
                <a:ext cx="630936" cy="63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1">
                <a:extLst>
                  <a:ext uri="{FF2B5EF4-FFF2-40B4-BE49-F238E27FC236}">
                    <a16:creationId xmlns:a16="http://schemas.microsoft.com/office/drawing/2014/main" id="{418D4CB5-D1A1-1B4A-B5A4-72BD69734F51}"/>
                  </a:ext>
                </a:extLst>
              </p:cNvPr>
              <p:cNvSpPr txBox="1">
                <a:spLocks noChangeArrowheads="1"/>
              </p:cNvSpPr>
              <p:nvPr/>
            </p:nvSpPr>
            <p:spPr bwMode="auto">
              <a:xfrm>
                <a:off x="5319113" y="2829704"/>
                <a:ext cx="2292350"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panose="020B0603020204020204" pitchFamily="34" charset="0"/>
                    <a:cs typeface="Arial" panose="020B0604020202020204" pitchFamily="34" charset="0"/>
                  </a:rPr>
                  <a:t>AWS Auto Scaling</a:t>
                </a:r>
              </a:p>
            </p:txBody>
          </p:sp>
        </p:grpSp>
        <p:sp>
          <p:nvSpPr>
            <p:cNvPr id="7" name="Cube 6">
              <a:extLst>
                <a:ext uri="{FF2B5EF4-FFF2-40B4-BE49-F238E27FC236}">
                  <a16:creationId xmlns:a16="http://schemas.microsoft.com/office/drawing/2014/main" id="{90ACDDEA-B29A-9542-8641-A4CB37A7196C}"/>
                </a:ext>
              </a:extLst>
            </p:cNvPr>
            <p:cNvSpPr/>
            <p:nvPr/>
          </p:nvSpPr>
          <p:spPr bwMode="auto">
            <a:xfrm>
              <a:off x="467434" y="2412818"/>
              <a:ext cx="1401973" cy="353547"/>
            </a:xfrm>
            <a:prstGeom prst="cube">
              <a:avLst>
                <a:gd name="adj" fmla="val 70857"/>
              </a:avLst>
            </a:prstGeom>
            <a:solidFill>
              <a:srgbClr val="D82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40A45D3C-5DB4-4C76-9914-FC4D9DFA29B3}"/>
              </a:ext>
            </a:extLst>
          </p:cNvPr>
          <p:cNvGrpSpPr/>
          <p:nvPr/>
        </p:nvGrpSpPr>
        <p:grpSpPr>
          <a:xfrm>
            <a:off x="686509" y="1909538"/>
            <a:ext cx="4259914" cy="525780"/>
            <a:chOff x="467434" y="1804763"/>
            <a:chExt cx="4259914" cy="525780"/>
          </a:xfrm>
        </p:grpSpPr>
        <p:grpSp>
          <p:nvGrpSpPr>
            <p:cNvPr id="44" name="Group 43">
              <a:extLst>
                <a:ext uri="{FF2B5EF4-FFF2-40B4-BE49-F238E27FC236}">
                  <a16:creationId xmlns:a16="http://schemas.microsoft.com/office/drawing/2014/main" id="{8C1AD7E5-0BFB-4F03-9DFF-CA2B212A357D}"/>
                </a:ext>
              </a:extLst>
            </p:cNvPr>
            <p:cNvGrpSpPr/>
            <p:nvPr/>
          </p:nvGrpSpPr>
          <p:grpSpPr>
            <a:xfrm>
              <a:off x="1667264" y="1804763"/>
              <a:ext cx="3060084" cy="525780"/>
              <a:chOff x="3888582" y="1396478"/>
              <a:chExt cx="3672101" cy="630936"/>
            </a:xfrm>
          </p:grpSpPr>
          <p:cxnSp>
            <p:nvCxnSpPr>
              <p:cNvPr id="38" name="Straight Connector 37">
                <a:extLst>
                  <a:ext uri="{FF2B5EF4-FFF2-40B4-BE49-F238E27FC236}">
                    <a16:creationId xmlns:a16="http://schemas.microsoft.com/office/drawing/2014/main" id="{73AC8F36-EC70-451F-A94D-DFE1A0933D3B}"/>
                  </a:ext>
                </a:extLst>
              </p:cNvPr>
              <p:cNvCxnSpPr>
                <a:cxnSpLocks/>
              </p:cNvCxnSpPr>
              <p:nvPr/>
            </p:nvCxnSpPr>
            <p:spPr>
              <a:xfrm flipH="1">
                <a:off x="3888582" y="1711767"/>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19" name="Graphic 19">
                <a:extLst>
                  <a:ext uri="{FF2B5EF4-FFF2-40B4-BE49-F238E27FC236}">
                    <a16:creationId xmlns:a16="http://schemas.microsoft.com/office/drawing/2014/main" id="{DFF0B80D-8B75-0644-919D-CA807A47C7F3}"/>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1699" y="1396478"/>
                <a:ext cx="630936" cy="63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20925AA9-30DA-7043-B32C-D6704808E85F}"/>
                  </a:ext>
                </a:extLst>
              </p:cNvPr>
              <p:cNvSpPr txBox="1">
                <a:spLocks noChangeArrowheads="1"/>
              </p:cNvSpPr>
              <p:nvPr/>
            </p:nvSpPr>
            <p:spPr bwMode="auto">
              <a:xfrm>
                <a:off x="5268332" y="1573447"/>
                <a:ext cx="2292351"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panose="020B0603020204020204" pitchFamily="34" charset="0"/>
                    <a:cs typeface="Arial" panose="020B0604020202020204" pitchFamily="34" charset="0"/>
                  </a:rPr>
                  <a:t>AWS CodeBuild</a:t>
                </a:r>
              </a:p>
            </p:txBody>
          </p:sp>
        </p:grpSp>
        <p:sp>
          <p:nvSpPr>
            <p:cNvPr id="8" name="Cube 7">
              <a:extLst>
                <a:ext uri="{FF2B5EF4-FFF2-40B4-BE49-F238E27FC236}">
                  <a16:creationId xmlns:a16="http://schemas.microsoft.com/office/drawing/2014/main" id="{9915A09E-9478-F640-ADB6-7B9E7FED4F9C}"/>
                </a:ext>
              </a:extLst>
            </p:cNvPr>
            <p:cNvSpPr/>
            <p:nvPr/>
          </p:nvSpPr>
          <p:spPr bwMode="auto">
            <a:xfrm>
              <a:off x="467434" y="1889770"/>
              <a:ext cx="1401973" cy="353547"/>
            </a:xfrm>
            <a:prstGeom prst="cube">
              <a:avLst>
                <a:gd name="adj" fmla="val 70857"/>
              </a:avLst>
            </a:prstGeom>
            <a:solidFill>
              <a:srgbClr val="496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grpSp>
      <p:pic>
        <p:nvPicPr>
          <p:cNvPr id="39" name="Picture 38">
            <a:extLst>
              <a:ext uri="{FF2B5EF4-FFF2-40B4-BE49-F238E27FC236}">
                <a16:creationId xmlns:a16="http://schemas.microsoft.com/office/drawing/2014/main" id="{8AC5BF8B-13C3-4A10-824B-FB91B7C14160}"/>
              </a:ext>
            </a:extLst>
          </p:cNvPr>
          <p:cNvPicPr>
            <a:picLocks noChangeAspect="1"/>
          </p:cNvPicPr>
          <p:nvPr/>
        </p:nvPicPr>
        <p:blipFill>
          <a:blip r:embed="rId9"/>
          <a:stretch>
            <a:fillRect/>
          </a:stretch>
        </p:blipFill>
        <p:spPr>
          <a:xfrm>
            <a:off x="8108976" y="2200320"/>
            <a:ext cx="2449300" cy="2449297"/>
          </a:xfrm>
          <a:prstGeom prst="rect">
            <a:avLst/>
          </a:prstGeom>
        </p:spPr>
      </p:pic>
      <p:sp>
        <p:nvSpPr>
          <p:cNvPr id="40" name="TextBox 12">
            <a:extLst>
              <a:ext uri="{FF2B5EF4-FFF2-40B4-BE49-F238E27FC236}">
                <a16:creationId xmlns:a16="http://schemas.microsoft.com/office/drawing/2014/main" id="{8BCB0CE9-8C9A-4899-BDDD-C71DFF9DC2BD}"/>
              </a:ext>
            </a:extLst>
          </p:cNvPr>
          <p:cNvSpPr txBox="1">
            <a:spLocks noChangeArrowheads="1"/>
          </p:cNvSpPr>
          <p:nvPr/>
        </p:nvSpPr>
        <p:spPr bwMode="auto">
          <a:xfrm>
            <a:off x="8075844" y="1868868"/>
            <a:ext cx="23167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099" eaLnBrk="0" fontAlgn="base" hangingPunct="0">
              <a:spcBef>
                <a:spcPct val="0"/>
              </a:spcBef>
              <a:spcAft>
                <a:spcPct val="0"/>
              </a:spcAft>
              <a:defRPr/>
            </a:pPr>
            <a:r>
              <a:rPr lang="en-US" alt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 App Runner</a:t>
            </a:r>
          </a:p>
        </p:txBody>
      </p:sp>
      <p:grpSp>
        <p:nvGrpSpPr>
          <p:cNvPr id="51" name="Group 50">
            <a:extLst>
              <a:ext uri="{FF2B5EF4-FFF2-40B4-BE49-F238E27FC236}">
                <a16:creationId xmlns:a16="http://schemas.microsoft.com/office/drawing/2014/main" id="{80315978-725B-41C5-9FA6-2C56940D3327}"/>
              </a:ext>
            </a:extLst>
          </p:cNvPr>
          <p:cNvGrpSpPr/>
          <p:nvPr/>
        </p:nvGrpSpPr>
        <p:grpSpPr>
          <a:xfrm>
            <a:off x="7093480" y="2981198"/>
            <a:ext cx="489976" cy="887540"/>
            <a:chOff x="2397125" y="3635493"/>
            <a:chExt cx="587971" cy="1065048"/>
          </a:xfrm>
        </p:grpSpPr>
        <p:cxnSp>
          <p:nvCxnSpPr>
            <p:cNvPr id="52" name="Straight Arrow Connector 51">
              <a:extLst>
                <a:ext uri="{FF2B5EF4-FFF2-40B4-BE49-F238E27FC236}">
                  <a16:creationId xmlns:a16="http://schemas.microsoft.com/office/drawing/2014/main" id="{29DB6FD1-77FF-488B-880B-1348427DC131}"/>
                </a:ext>
              </a:extLst>
            </p:cNvPr>
            <p:cNvCxnSpPr>
              <a:cxnSpLocks/>
              <a:stCxn id="53" idx="2"/>
            </p:cNvCxnSpPr>
            <p:nvPr/>
          </p:nvCxnSpPr>
          <p:spPr>
            <a:xfrm>
              <a:off x="2676525" y="4168017"/>
              <a:ext cx="3085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Right Bracket 52">
              <a:extLst>
                <a:ext uri="{FF2B5EF4-FFF2-40B4-BE49-F238E27FC236}">
                  <a16:creationId xmlns:a16="http://schemas.microsoft.com/office/drawing/2014/main" id="{67E06CF2-5848-4214-B85A-D25F51CC067F}"/>
                </a:ext>
              </a:extLst>
            </p:cNvPr>
            <p:cNvSpPr/>
            <p:nvPr/>
          </p:nvSpPr>
          <p:spPr>
            <a:xfrm>
              <a:off x="2397125" y="3635493"/>
              <a:ext cx="279400" cy="1065048"/>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grpSp>
      <p:grpSp>
        <p:nvGrpSpPr>
          <p:cNvPr id="26" name="Group 25">
            <a:extLst>
              <a:ext uri="{FF2B5EF4-FFF2-40B4-BE49-F238E27FC236}">
                <a16:creationId xmlns:a16="http://schemas.microsoft.com/office/drawing/2014/main" id="{51DD95AC-E864-42E0-8D1E-FCAEFE9B5A4F}"/>
              </a:ext>
            </a:extLst>
          </p:cNvPr>
          <p:cNvGrpSpPr/>
          <p:nvPr/>
        </p:nvGrpSpPr>
        <p:grpSpPr>
          <a:xfrm>
            <a:off x="5331354" y="3117835"/>
            <a:ext cx="1910292" cy="1099382"/>
            <a:chOff x="5736997" y="3117835"/>
            <a:chExt cx="1910292" cy="1099382"/>
          </a:xfrm>
        </p:grpSpPr>
        <p:grpSp>
          <p:nvGrpSpPr>
            <p:cNvPr id="25" name="Group 24">
              <a:extLst>
                <a:ext uri="{FF2B5EF4-FFF2-40B4-BE49-F238E27FC236}">
                  <a16:creationId xmlns:a16="http://schemas.microsoft.com/office/drawing/2014/main" id="{7756E5EF-9EB8-4988-936B-3A2310551045}"/>
                </a:ext>
              </a:extLst>
            </p:cNvPr>
            <p:cNvGrpSpPr/>
            <p:nvPr/>
          </p:nvGrpSpPr>
          <p:grpSpPr>
            <a:xfrm>
              <a:off x="5801434" y="3117835"/>
              <a:ext cx="1401973" cy="732161"/>
              <a:chOff x="5801434" y="3117835"/>
              <a:chExt cx="1401973" cy="732161"/>
            </a:xfrm>
          </p:grpSpPr>
          <p:sp>
            <p:nvSpPr>
              <p:cNvPr id="41" name="Cube 40">
                <a:extLst>
                  <a:ext uri="{FF2B5EF4-FFF2-40B4-BE49-F238E27FC236}">
                    <a16:creationId xmlns:a16="http://schemas.microsoft.com/office/drawing/2014/main" id="{CD313824-9020-4054-8D07-A21A3E4DAE79}"/>
                  </a:ext>
                </a:extLst>
              </p:cNvPr>
              <p:cNvSpPr/>
              <p:nvPr/>
            </p:nvSpPr>
            <p:spPr bwMode="auto">
              <a:xfrm>
                <a:off x="5801434" y="3496449"/>
                <a:ext cx="1401973" cy="353547"/>
              </a:xfrm>
              <a:prstGeom prst="cube">
                <a:avLst>
                  <a:gd name="adj" fmla="val 70109"/>
                </a:avLst>
              </a:prstGeom>
              <a:solidFill>
                <a:srgbClr val="E678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sp>
            <p:nvSpPr>
              <p:cNvPr id="42" name="Cube 41">
                <a:extLst>
                  <a:ext uri="{FF2B5EF4-FFF2-40B4-BE49-F238E27FC236}">
                    <a16:creationId xmlns:a16="http://schemas.microsoft.com/office/drawing/2014/main" id="{0433EA9B-BD52-4196-A4EA-DA23C0CE743D}"/>
                  </a:ext>
                </a:extLst>
              </p:cNvPr>
              <p:cNvSpPr/>
              <p:nvPr/>
            </p:nvSpPr>
            <p:spPr bwMode="auto">
              <a:xfrm>
                <a:off x="5801434" y="3401795"/>
                <a:ext cx="1401973" cy="353547"/>
              </a:xfrm>
              <a:prstGeom prst="cube">
                <a:avLst>
                  <a:gd name="adj" fmla="val 70857"/>
                </a:avLst>
              </a:prstGeom>
              <a:solidFill>
                <a:srgbClr val="E678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sp>
            <p:nvSpPr>
              <p:cNvPr id="43" name="Cube 42">
                <a:extLst>
                  <a:ext uri="{FF2B5EF4-FFF2-40B4-BE49-F238E27FC236}">
                    <a16:creationId xmlns:a16="http://schemas.microsoft.com/office/drawing/2014/main" id="{5773DAD3-E8A1-4EDB-9C3A-4515ABE16A46}"/>
                  </a:ext>
                </a:extLst>
              </p:cNvPr>
              <p:cNvSpPr/>
              <p:nvPr/>
            </p:nvSpPr>
            <p:spPr bwMode="auto">
              <a:xfrm>
                <a:off x="5801434" y="3307142"/>
                <a:ext cx="1401973" cy="353547"/>
              </a:xfrm>
              <a:prstGeom prst="cube">
                <a:avLst>
                  <a:gd name="adj" fmla="val 70857"/>
                </a:avLst>
              </a:prstGeom>
              <a:solidFill>
                <a:srgbClr val="A16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sp>
            <p:nvSpPr>
              <p:cNvPr id="49" name="Cube 48">
                <a:extLst>
                  <a:ext uri="{FF2B5EF4-FFF2-40B4-BE49-F238E27FC236}">
                    <a16:creationId xmlns:a16="http://schemas.microsoft.com/office/drawing/2014/main" id="{F0D40CD0-4E31-4B43-82A6-2DFC9DCE3240}"/>
                  </a:ext>
                </a:extLst>
              </p:cNvPr>
              <p:cNvSpPr/>
              <p:nvPr/>
            </p:nvSpPr>
            <p:spPr bwMode="auto">
              <a:xfrm>
                <a:off x="5801434" y="3212488"/>
                <a:ext cx="1401973" cy="353547"/>
              </a:xfrm>
              <a:prstGeom prst="cube">
                <a:avLst>
                  <a:gd name="adj" fmla="val 70857"/>
                </a:avLst>
              </a:prstGeom>
              <a:solidFill>
                <a:srgbClr val="D82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sp>
            <p:nvSpPr>
              <p:cNvPr id="50" name="Cube 49">
                <a:extLst>
                  <a:ext uri="{FF2B5EF4-FFF2-40B4-BE49-F238E27FC236}">
                    <a16:creationId xmlns:a16="http://schemas.microsoft.com/office/drawing/2014/main" id="{F14C0677-FF4C-406C-B2F2-EC460A8EC3B1}"/>
                  </a:ext>
                </a:extLst>
              </p:cNvPr>
              <p:cNvSpPr/>
              <p:nvPr/>
            </p:nvSpPr>
            <p:spPr bwMode="auto">
              <a:xfrm>
                <a:off x="5801434" y="3117835"/>
                <a:ext cx="1401973" cy="353547"/>
              </a:xfrm>
              <a:prstGeom prst="cube">
                <a:avLst>
                  <a:gd name="adj" fmla="val 70857"/>
                </a:avLst>
              </a:prstGeom>
              <a:solidFill>
                <a:srgbClr val="496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Segoe UI" pitchFamily="34" charset="0"/>
                  <a:cs typeface="Segoe UI" pitchFamily="34" charset="0"/>
                </a:endParaRPr>
              </a:p>
            </p:txBody>
          </p:sp>
        </p:grpSp>
        <p:sp>
          <p:nvSpPr>
            <p:cNvPr id="55" name="TextBox 11">
              <a:extLst>
                <a:ext uri="{FF2B5EF4-FFF2-40B4-BE49-F238E27FC236}">
                  <a16:creationId xmlns:a16="http://schemas.microsoft.com/office/drawing/2014/main" id="{8451799A-29AF-413B-8B67-428F699292EB}"/>
                </a:ext>
              </a:extLst>
            </p:cNvPr>
            <p:cNvSpPr txBox="1">
              <a:spLocks noChangeArrowheads="1"/>
            </p:cNvSpPr>
            <p:nvPr/>
          </p:nvSpPr>
          <p:spPr bwMode="auto">
            <a:xfrm>
              <a:off x="5736997" y="3970996"/>
              <a:ext cx="19102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panose="020B0603020204020204" pitchFamily="34" charset="0"/>
                  <a:cs typeface="Arial" panose="020B0604020202020204" pitchFamily="34" charset="0"/>
                </a:rPr>
                <a:t>Serverless Platform</a:t>
              </a:r>
            </a:p>
          </p:txBody>
        </p:sp>
      </p:grpSp>
      <p:sp>
        <p:nvSpPr>
          <p:cNvPr id="56" name="Text Placeholder 2">
            <a:extLst>
              <a:ext uri="{FF2B5EF4-FFF2-40B4-BE49-F238E27FC236}">
                <a16:creationId xmlns:a16="http://schemas.microsoft.com/office/drawing/2014/main" id="{FD8C9E9F-384C-4364-AEE3-692FDB92AE0A}"/>
              </a:ext>
            </a:extLst>
          </p:cNvPr>
          <p:cNvSpPr txBox="1">
            <a:spLocks/>
          </p:cNvSpPr>
          <p:nvPr/>
        </p:nvSpPr>
        <p:spPr>
          <a:xfrm>
            <a:off x="6028186" y="4889034"/>
            <a:ext cx="6155929" cy="1983923"/>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500" dirty="0"/>
              <a:t>provides a </a:t>
            </a:r>
            <a:r>
              <a:rPr lang="en-US" sz="1500" dirty="0">
                <a:solidFill>
                  <a:schemeClr val="accent1"/>
                </a:solidFill>
              </a:rPr>
              <a:t>highly abstracted </a:t>
            </a:r>
          </a:p>
          <a:p>
            <a:pPr algn="ctr"/>
            <a:r>
              <a:rPr lang="en-US" sz="1500" dirty="0"/>
              <a:t>and </a:t>
            </a:r>
            <a:r>
              <a:rPr lang="en-US" sz="1500" dirty="0">
                <a:solidFill>
                  <a:schemeClr val="accent1"/>
                </a:solidFill>
              </a:rPr>
              <a:t>simple managed</a:t>
            </a:r>
            <a:r>
              <a:rPr lang="en-US" sz="1500" dirty="0"/>
              <a:t> experience for running</a:t>
            </a:r>
          </a:p>
          <a:p>
            <a:pPr algn="ctr"/>
            <a:r>
              <a:rPr lang="en-US" sz="1500" dirty="0"/>
              <a:t> </a:t>
            </a:r>
            <a:r>
              <a:rPr lang="en-US" sz="1500" dirty="0">
                <a:solidFill>
                  <a:schemeClr val="accent1"/>
                </a:solidFill>
              </a:rPr>
              <a:t>web applications and API hosting services</a:t>
            </a:r>
          </a:p>
        </p:txBody>
      </p:sp>
    </p:spTree>
    <p:extLst>
      <p:ext uri="{BB962C8B-B14F-4D97-AF65-F5344CB8AC3E}">
        <p14:creationId xmlns:p14="http://schemas.microsoft.com/office/powerpoint/2010/main" val="26598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42" presetClass="path" presetSubtype="0" decel="100000" fill="hold" nodeType="withEffect">
                                  <p:stCondLst>
                                    <p:cond delay="0"/>
                                  </p:stCondLst>
                                  <p:childTnLst>
                                    <p:animMotion origin="layout" path="M -0.02448 4.44444E-6 L -2.91667E-6 4.44444E-6 " pathEditMode="relative" rAng="0" ptsTypes="AA">
                                      <p:cBhvr>
                                        <p:cTn id="31" dur="600" fill="hold"/>
                                        <p:tgtEl>
                                          <p:spTgt spid="51"/>
                                        </p:tgtEl>
                                        <p:attrNameLst>
                                          <p:attrName>ppt_x</p:attrName>
                                          <p:attrName>ppt_y</p:attrName>
                                        </p:attrNameLst>
                                      </p:cBhvr>
                                      <p:rCtr x="1224" y="0"/>
                                    </p:animMotion>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42" presetClass="path" presetSubtype="0" decel="100000" fill="hold" nodeType="withEffect">
                                  <p:stCondLst>
                                    <p:cond delay="0"/>
                                  </p:stCondLst>
                                  <p:childTnLst>
                                    <p:animMotion origin="layout" path="M -4.79167E-6 0.04606 L -4.79167E-6 4.44444E-6 " pathEditMode="relative" rAng="0" ptsTypes="AA">
                                      <p:cBhvr>
                                        <p:cTn id="36" dur="600" fill="hold"/>
                                        <p:tgtEl>
                                          <p:spTgt spid="39"/>
                                        </p:tgtEl>
                                        <p:attrNameLst>
                                          <p:attrName>ppt_x</p:attrName>
                                          <p:attrName>ppt_y</p:attrName>
                                        </p:attrNameLst>
                                      </p:cBhvr>
                                      <p:rCtr x="0" y="-2315"/>
                                    </p:animMotion>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42" presetClass="path" presetSubtype="0" decel="100000" fill="hold" grpId="1" nodeType="withEffect">
                                  <p:stCondLst>
                                    <p:cond delay="0"/>
                                  </p:stCondLst>
                                  <p:childTnLst>
                                    <p:animMotion origin="layout" path="M -1.875E-6 -0.04491 L -1.875E-6 -3.7037E-7 " pathEditMode="relative" rAng="0" ptsTypes="AA">
                                      <p:cBhvr>
                                        <p:cTn id="41" dur="600" fill="hold"/>
                                        <p:tgtEl>
                                          <p:spTgt spid="40"/>
                                        </p:tgtEl>
                                        <p:attrNameLst>
                                          <p:attrName>ppt_x</p:attrName>
                                          <p:attrName>ppt_y</p:attrName>
                                        </p:attrNameLst>
                                      </p:cBhvr>
                                      <p:rCtr x="0" y="2245"/>
                                    </p:animMotion>
                                  </p:childTnLst>
                                </p:cTn>
                              </p:par>
                              <p:par>
                                <p:cTn id="42" presetID="10"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C71AA1-34F1-42F4-A52E-9373581F3E63}"/>
              </a:ext>
            </a:extLst>
          </p:cNvPr>
          <p:cNvSpPr/>
          <p:nvPr/>
        </p:nvSpPr>
        <p:spPr>
          <a:xfrm>
            <a:off x="8582723" y="705806"/>
            <a:ext cx="3510839" cy="1414710"/>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5" name="Rectangle 4">
            <a:extLst>
              <a:ext uri="{FF2B5EF4-FFF2-40B4-BE49-F238E27FC236}">
                <a16:creationId xmlns:a16="http://schemas.microsoft.com/office/drawing/2014/main" id="{20704800-CCA8-4F23-A50F-9B84353BDA08}"/>
              </a:ext>
            </a:extLst>
          </p:cNvPr>
          <p:cNvSpPr/>
          <p:nvPr/>
        </p:nvSpPr>
        <p:spPr>
          <a:xfrm>
            <a:off x="1865212" y="4110415"/>
            <a:ext cx="10194556"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6" name="Rectangle 5">
            <a:extLst>
              <a:ext uri="{FF2B5EF4-FFF2-40B4-BE49-F238E27FC236}">
                <a16:creationId xmlns:a16="http://schemas.microsoft.com/office/drawing/2014/main" id="{E7CE2666-7132-4A67-854F-59EF07459603}"/>
              </a:ext>
            </a:extLst>
          </p:cNvPr>
          <p:cNvSpPr/>
          <p:nvPr/>
        </p:nvSpPr>
        <p:spPr>
          <a:xfrm>
            <a:off x="8042431" y="2109688"/>
            <a:ext cx="4017338" cy="255908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7" name="Rectangle 6">
            <a:extLst>
              <a:ext uri="{FF2B5EF4-FFF2-40B4-BE49-F238E27FC236}">
                <a16:creationId xmlns:a16="http://schemas.microsoft.com/office/drawing/2014/main" id="{C99BD245-873A-4BAD-A27E-BFD6D2A69265}"/>
              </a:ext>
            </a:extLst>
          </p:cNvPr>
          <p:cNvSpPr/>
          <p:nvPr/>
        </p:nvSpPr>
        <p:spPr>
          <a:xfrm>
            <a:off x="3580089" y="712711"/>
            <a:ext cx="5027148"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1"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Elastic Beanstalk </a:t>
              </a:r>
            </a:p>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25">
            <a:extLst>
              <a:ext uri="{FF2B5EF4-FFF2-40B4-BE49-F238E27FC236}">
                <a16:creationId xmlns:a16="http://schemas.microsoft.com/office/drawing/2014/main" id="{359D6D56-A485-41E0-8D3F-7E19095989AC}"/>
              </a:ext>
            </a:extLst>
          </p:cNvPr>
          <p:cNvSpPr txBox="1"/>
          <p:nvPr/>
        </p:nvSpPr>
        <p:spPr>
          <a:xfrm>
            <a:off x="5407943" y="1749325"/>
            <a:ext cx="53910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.NET</a:t>
            </a:r>
          </a:p>
        </p:txBody>
      </p: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.NET </a:t>
            </a:r>
            <a:br>
              <a:rPr lang="en-US" sz="1000" dirty="0">
                <a:latin typeface="Amazon Ember" panose="020B0603020204020204" pitchFamily="34" charset="0"/>
                <a:ea typeface="Amazon Ember" panose="020B0603020204020204" pitchFamily="34" charset="0"/>
                <a:cs typeface="Amazon Ember" panose="020B0603020204020204" pitchFamily="34" charset="0"/>
              </a:rPr>
            </a:br>
            <a:r>
              <a:rPr lang="en-US" sz="1000" dirty="0">
                <a:latin typeface="Amazon Ember" panose="020B0603020204020204" pitchFamily="34" charset="0"/>
                <a:ea typeface="Amazon Ember" panose="020B0603020204020204" pitchFamily="34" charset="0"/>
                <a:cs typeface="Amazon Ember" panose="020B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3AEB73E-BC8C-4273-9061-5D1CE9B32D2C}"/>
              </a:ext>
            </a:extLst>
          </p:cNvPr>
          <p:cNvGrpSpPr/>
          <p:nvPr/>
        </p:nvGrpSpPr>
        <p:grpSpPr>
          <a:xfrm>
            <a:off x="10143958" y="5345281"/>
            <a:ext cx="1813603" cy="612934"/>
            <a:chOff x="11182818" y="7252488"/>
            <a:chExt cx="1736597" cy="612934"/>
          </a:xfrm>
          <a:solidFill>
            <a:schemeClr val="bg2">
              <a:lumMod val="60000"/>
              <a:lumOff val="40000"/>
            </a:schemeClr>
          </a:solidFill>
        </p:grpSpPr>
        <p:sp>
          <p:nvSpPr>
            <p:cNvPr id="169" name="TextBox 36">
              <a:extLst>
                <a:ext uri="{FF2B5EF4-FFF2-40B4-BE49-F238E27FC236}">
                  <a16:creationId xmlns:a16="http://schemas.microsoft.com/office/drawing/2014/main" id="{B541C8A5-FD4D-41AD-A308-DABA69A43FB3}"/>
                </a:ext>
              </a:extLst>
            </p:cNvPr>
            <p:cNvSpPr txBox="1"/>
            <p:nvPr/>
          </p:nvSpPr>
          <p:spPr>
            <a:xfrm>
              <a:off x="11182818" y="7252488"/>
              <a:ext cx="1736597"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ECS hosting managed Linux Containers</a:t>
              </a:r>
            </a:p>
          </p:txBody>
        </p:sp>
        <p:pic>
          <p:nvPicPr>
            <p:cNvPr id="170" name="Graphic 149">
              <a:extLst>
                <a:ext uri="{FF2B5EF4-FFF2-40B4-BE49-F238E27FC236}">
                  <a16:creationId xmlns:a16="http://schemas.microsoft.com/office/drawing/2014/main" id="{554C5FEF-2553-48AD-829B-D09066D5100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11321260" y="7415675"/>
              <a:ext cx="336198" cy="378223"/>
            </a:xfrm>
            <a:prstGeom prst="rect">
              <a:avLst/>
            </a:prstGeom>
            <a:grpFill/>
          </p:spPr>
        </p:pic>
      </p:grpSp>
      <p:sp>
        <p:nvSpPr>
          <p:cNvPr id="25" name="TextBox 44">
            <a:extLst>
              <a:ext uri="{FF2B5EF4-FFF2-40B4-BE49-F238E27FC236}">
                <a16:creationId xmlns:a16="http://schemas.microsoft.com/office/drawing/2014/main" id="{791CC571-A2CC-4836-AC4F-AB7BCC9702B6}"/>
              </a:ext>
            </a:extLst>
          </p:cNvPr>
          <p:cNvSpPr txBox="1"/>
          <p:nvPr/>
        </p:nvSpPr>
        <p:spPr>
          <a:xfrm>
            <a:off x="9882975" y="4236356"/>
            <a:ext cx="2095979"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Replatform</a:t>
            </a:r>
          </a:p>
        </p:txBody>
      </p: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7" name="TextBox 50">
            <a:extLst>
              <a:ext uri="{FF2B5EF4-FFF2-40B4-BE49-F238E27FC236}">
                <a16:creationId xmlns:a16="http://schemas.microsoft.com/office/drawing/2014/main" id="{326C0475-D6A0-4152-869C-6DFA657A6099}"/>
              </a:ext>
            </a:extLst>
          </p:cNvPr>
          <p:cNvSpPr txBox="1"/>
          <p:nvPr/>
        </p:nvSpPr>
        <p:spPr>
          <a:xfrm>
            <a:off x="5440194" y="2655320"/>
            <a:ext cx="71526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Windows</a:t>
            </a:r>
            <a:endParaRPr lang="en-US" sz="126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8" name="Connector: Elbow 27">
            <a:extLst>
              <a:ext uri="{FF2B5EF4-FFF2-40B4-BE49-F238E27FC236}">
                <a16:creationId xmlns:a16="http://schemas.microsoft.com/office/drawing/2014/main" id="{5C67B325-BC2B-49E2-9272-3EEEC4F415D4}"/>
              </a:ext>
            </a:extLst>
          </p:cNvPr>
          <p:cNvCxnSpPr>
            <a:cxnSpLocks/>
            <a:stCxn id="36" idx="2"/>
            <a:endCxn id="34" idx="0"/>
          </p:cNvCxnSpPr>
          <p:nvPr/>
        </p:nvCxnSpPr>
        <p:spPr>
          <a:xfrm rot="5400000">
            <a:off x="5436208" y="1586791"/>
            <a:ext cx="456065" cy="1884663"/>
          </a:xfrm>
          <a:prstGeom prst="bentConnector3">
            <a:avLst>
              <a:gd name="adj1" fmla="val 66337"/>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31" name="Straight Arrow Connector 30">
            <a:extLst>
              <a:ext uri="{FF2B5EF4-FFF2-40B4-BE49-F238E27FC236}">
                <a16:creationId xmlns:a16="http://schemas.microsoft.com/office/drawing/2014/main" id="{086F3F23-F5C6-486B-B7D7-02D8106C3F04}"/>
              </a:ext>
            </a:extLst>
          </p:cNvPr>
          <p:cNvCxnSpPr>
            <a:cxnSpLocks/>
            <a:stCxn id="35" idx="3"/>
            <a:endCxn id="36" idx="1"/>
          </p:cNvCxnSpPr>
          <p:nvPr/>
        </p:nvCxnSpPr>
        <p:spPr>
          <a:xfrm>
            <a:off x="5547896" y="1603949"/>
            <a:ext cx="232687"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Framework or  </a:t>
            </a:r>
            <a:b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a:t>
            </a:r>
          </a:p>
        </p:txBody>
      </p:sp>
      <p:sp>
        <p:nvSpPr>
          <p:cNvPr id="36" name="Flowchart: Decision 35">
            <a:extLst>
              <a:ext uri="{FF2B5EF4-FFF2-40B4-BE49-F238E27FC236}">
                <a16:creationId xmlns:a16="http://schemas.microsoft.com/office/drawing/2014/main" id="{A82216D0-B2CE-4DE8-9B8F-C5043A980DEA}"/>
              </a:ext>
            </a:extLst>
          </p:cNvPr>
          <p:cNvSpPr/>
          <p:nvPr/>
        </p:nvSpPr>
        <p:spPr>
          <a:xfrm>
            <a:off x="5780583"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Linux or Windows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Self-Managed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VM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 Serverless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Flowchart: Decision 39">
            <a:extLst>
              <a:ext uri="{FF2B5EF4-FFF2-40B4-BE49-F238E27FC236}">
                <a16:creationId xmlns:a16="http://schemas.microsoft.com/office/drawing/2014/main" id="{C19BF2C7-0CF5-4146-BB65-1644CFC73737}"/>
              </a:ext>
            </a:extLst>
          </p:cNvPr>
          <p:cNvSpPr/>
          <p:nvPr/>
        </p:nvSpPr>
        <p:spPr>
          <a:xfrm>
            <a:off x="8300904"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sp>
        <p:nvSpPr>
          <p:cNvPr id="41" name="Flowchart: Decision 40">
            <a:extLst>
              <a:ext uri="{FF2B5EF4-FFF2-40B4-BE49-F238E27FC236}">
                <a16:creationId xmlns:a16="http://schemas.microsoft.com/office/drawing/2014/main" id="{2258BABC-BED2-46DD-AB2B-870A58E8D921}"/>
              </a:ext>
            </a:extLst>
          </p:cNvPr>
          <p:cNvSpPr/>
          <p:nvPr/>
        </p:nvSpPr>
        <p:spPr>
          <a:xfrm>
            <a:off x="9297790"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Containerized Web/API Applications ?</a:t>
            </a:r>
          </a:p>
        </p:txBody>
      </p:sp>
      <p:sp>
        <p:nvSpPr>
          <p:cNvPr id="42" name="Flowchart: Decision 41">
            <a:extLst>
              <a:ext uri="{FF2B5EF4-FFF2-40B4-BE49-F238E27FC236}">
                <a16:creationId xmlns:a16="http://schemas.microsoft.com/office/drawing/2014/main" id="{FF026E52-B2AA-42C9-B04D-78E3256B7488}"/>
              </a:ext>
            </a:extLst>
          </p:cNvPr>
          <p:cNvSpPr/>
          <p:nvPr/>
        </p:nvSpPr>
        <p:spPr>
          <a:xfrm>
            <a:off x="7823232"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Containerized Applications or Serverless Functions ?</a:t>
            </a:r>
          </a:p>
        </p:txBody>
      </p:sp>
      <p:cxnSp>
        <p:nvCxnSpPr>
          <p:cNvPr id="43" name="Straight Arrow Connector 42">
            <a:extLst>
              <a:ext uri="{FF2B5EF4-FFF2-40B4-BE49-F238E27FC236}">
                <a16:creationId xmlns:a16="http://schemas.microsoft.com/office/drawing/2014/main" id="{6687E860-7A02-45AF-BE77-69E08360638D}"/>
              </a:ext>
            </a:extLst>
          </p:cNvPr>
          <p:cNvCxnSpPr>
            <a:cxnSpLocks/>
            <a:stCxn id="36" idx="3"/>
            <a:endCxn id="42" idx="1"/>
          </p:cNvCxnSpPr>
          <p:nvPr/>
        </p:nvCxnSpPr>
        <p:spPr>
          <a:xfrm>
            <a:off x="7432559" y="1603949"/>
            <a:ext cx="390673"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34CA757-25AA-4D57-86AD-C038800B7420}"/>
              </a:ext>
            </a:extLst>
          </p:cNvPr>
          <p:cNvGrpSpPr/>
          <p:nvPr/>
        </p:nvGrpSpPr>
        <p:grpSpPr>
          <a:xfrm>
            <a:off x="10652439" y="1389508"/>
            <a:ext cx="1345962" cy="442674"/>
            <a:chOff x="5633879" y="6286478"/>
            <a:chExt cx="1345962" cy="442674"/>
          </a:xfrm>
          <a:solidFill>
            <a:schemeClr val="bg2">
              <a:lumMod val="60000"/>
              <a:lumOff val="40000"/>
            </a:schemeClr>
          </a:solidFill>
        </p:grpSpPr>
        <p:sp>
          <p:nvSpPr>
            <p:cNvPr id="165" name="TextBox 155">
              <a:extLst>
                <a:ext uri="{FF2B5EF4-FFF2-40B4-BE49-F238E27FC236}">
                  <a16:creationId xmlns:a16="http://schemas.microsoft.com/office/drawing/2014/main" id="{24655D13-D9AC-4400-999D-8EA68452371C}"/>
                </a:ext>
              </a:extLst>
            </p:cNvPr>
            <p:cNvSpPr txBox="1"/>
            <p:nvPr/>
          </p:nvSpPr>
          <p:spPr>
            <a:xfrm>
              <a:off x="5633879" y="6286478"/>
              <a:ext cx="1345962"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Lambda</a:t>
              </a:r>
            </a:p>
          </p:txBody>
        </p:sp>
        <p:pic>
          <p:nvPicPr>
            <p:cNvPr id="166" name="Graphic 148">
              <a:extLst>
                <a:ext uri="{FF2B5EF4-FFF2-40B4-BE49-F238E27FC236}">
                  <a16:creationId xmlns:a16="http://schemas.microsoft.com/office/drawing/2014/main" id="{9C7DC8EE-B8E6-4616-8C72-B56474E0134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Lst>
            </a:blip>
            <a:stretch>
              <a:fillRect/>
            </a:stretch>
          </p:blipFill>
          <p:spPr>
            <a:xfrm>
              <a:off x="5774934" y="6335275"/>
              <a:ext cx="336199" cy="350208"/>
            </a:xfrm>
            <a:prstGeom prst="rect">
              <a:avLst/>
            </a:prstGeom>
            <a:grpFill/>
          </p:spPr>
        </p:pic>
      </p:grpSp>
      <p:sp>
        <p:nvSpPr>
          <p:cNvPr id="45" name="TextBox 165">
            <a:extLst>
              <a:ext uri="{FF2B5EF4-FFF2-40B4-BE49-F238E27FC236}">
                <a16:creationId xmlns:a16="http://schemas.microsoft.com/office/drawing/2014/main" id="{076ADD9D-5D71-414E-9EEE-2A39DB503075}"/>
              </a:ext>
            </a:extLst>
          </p:cNvPr>
          <p:cNvSpPr txBox="1"/>
          <p:nvPr/>
        </p:nvSpPr>
        <p:spPr>
          <a:xfrm>
            <a:off x="8437947" y="2475698"/>
            <a:ext cx="922509"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Applications</a:t>
            </a:r>
          </a:p>
        </p:txBody>
      </p:sp>
      <p:cxnSp>
        <p:nvCxnSpPr>
          <p:cNvPr id="46" name="Connector: Elbow 45">
            <a:extLst>
              <a:ext uri="{FF2B5EF4-FFF2-40B4-BE49-F238E27FC236}">
                <a16:creationId xmlns:a16="http://schemas.microsoft.com/office/drawing/2014/main" id="{209FDEA9-B93B-45E9-8AFB-9EC66F189DE7}"/>
              </a:ext>
            </a:extLst>
          </p:cNvPr>
          <p:cNvCxnSpPr>
            <a:cxnSpLocks/>
            <a:stCxn id="42" idx="2"/>
            <a:endCxn id="41" idx="0"/>
          </p:cNvCxnSpPr>
          <p:nvPr/>
        </p:nvCxnSpPr>
        <p:spPr>
          <a:xfrm rot="16200000" flipH="1">
            <a:off x="9270464" y="1679846"/>
            <a:ext cx="232070" cy="1474558"/>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8599FCFE-CDE0-4949-BF54-610A27FF7CB3}"/>
              </a:ext>
            </a:extLst>
          </p:cNvPr>
          <p:cNvCxnSpPr>
            <a:cxnSpLocks/>
            <a:stCxn id="40" idx="3"/>
            <a:endCxn id="169" idx="0"/>
          </p:cNvCxnSpPr>
          <p:nvPr/>
        </p:nvCxnSpPr>
        <p:spPr>
          <a:xfrm>
            <a:off x="9952880" y="5144326"/>
            <a:ext cx="1097880"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7274C9AA-4357-4FDD-8F6D-BCC4D6B5EFB2}"/>
              </a:ext>
            </a:extLst>
          </p:cNvPr>
          <p:cNvCxnSpPr>
            <a:cxnSpLocks/>
            <a:stCxn id="40" idx="2"/>
            <a:endCxn id="158" idx="1"/>
          </p:cNvCxnSpPr>
          <p:nvPr/>
        </p:nvCxnSpPr>
        <p:spPr>
          <a:xfrm rot="16200000" flipH="1">
            <a:off x="9374605" y="5593754"/>
            <a:ext cx="521641" cy="1017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202">
            <a:extLst>
              <a:ext uri="{FF2B5EF4-FFF2-40B4-BE49-F238E27FC236}">
                <a16:creationId xmlns:a16="http://schemas.microsoft.com/office/drawing/2014/main" id="{5D96B67D-9752-4C11-B792-AE64C1EB34FB}"/>
              </a:ext>
            </a:extLst>
          </p:cNvPr>
          <p:cNvSpPr txBox="1"/>
          <p:nvPr/>
        </p:nvSpPr>
        <p:spPr>
          <a:xfrm>
            <a:off x="10338638" y="4869620"/>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50" name="TextBox 203">
            <a:extLst>
              <a:ext uri="{FF2B5EF4-FFF2-40B4-BE49-F238E27FC236}">
                <a16:creationId xmlns:a16="http://schemas.microsoft.com/office/drawing/2014/main" id="{5098DAAD-220C-4B6E-9D6F-58C160CAD94E}"/>
              </a:ext>
            </a:extLst>
          </p:cNvPr>
          <p:cNvSpPr txBox="1"/>
          <p:nvPr/>
        </p:nvSpPr>
        <p:spPr>
          <a:xfrm>
            <a:off x="9126891"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51" name="Flowchart: Decision 50">
            <a:extLst>
              <a:ext uri="{FF2B5EF4-FFF2-40B4-BE49-F238E27FC236}">
                <a16:creationId xmlns:a16="http://schemas.microsoft.com/office/drawing/2014/main" id="{893CFBC2-86F7-4701-ABDA-640ED5D3503B}"/>
              </a:ext>
            </a:extLst>
          </p:cNvPr>
          <p:cNvSpPr/>
          <p:nvPr/>
        </p:nvSpPr>
        <p:spPr>
          <a:xfrm>
            <a:off x="7283883"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Serverless Containers ?</a:t>
            </a:r>
          </a:p>
        </p:txBody>
      </p:sp>
      <p:cxnSp>
        <p:nvCxnSpPr>
          <p:cNvPr id="52" name="Straight Arrow Connector 51">
            <a:extLst>
              <a:ext uri="{FF2B5EF4-FFF2-40B4-BE49-F238E27FC236}">
                <a16:creationId xmlns:a16="http://schemas.microsoft.com/office/drawing/2014/main" id="{C3BA0887-6AB1-4771-92A3-6B4690D54739}"/>
              </a:ext>
            </a:extLst>
          </p:cNvPr>
          <p:cNvCxnSpPr>
            <a:cxnSpLocks/>
            <a:stCxn id="41" idx="1"/>
            <a:endCxn id="51" idx="3"/>
          </p:cNvCxnSpPr>
          <p:nvPr/>
        </p:nvCxnSpPr>
        <p:spPr>
          <a:xfrm flipH="1">
            <a:off x="8935859" y="3230301"/>
            <a:ext cx="361931"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039F4C8-01DE-47CD-84C8-A7D6A18029A7}"/>
              </a:ext>
            </a:extLst>
          </p:cNvPr>
          <p:cNvCxnSpPr>
            <a:cxnSpLocks/>
            <a:stCxn id="42" idx="3"/>
            <a:endCxn id="165" idx="1"/>
          </p:cNvCxnSpPr>
          <p:nvPr/>
        </p:nvCxnSpPr>
        <p:spPr>
          <a:xfrm>
            <a:off x="9475208" y="1603949"/>
            <a:ext cx="1177231" cy="6896"/>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Box 274">
            <a:extLst>
              <a:ext uri="{FF2B5EF4-FFF2-40B4-BE49-F238E27FC236}">
                <a16:creationId xmlns:a16="http://schemas.microsoft.com/office/drawing/2014/main" id="{C6865010-46BE-4CC5-A7A2-A62AB7C4999B}"/>
              </a:ext>
            </a:extLst>
          </p:cNvPr>
          <p:cNvSpPr txBox="1"/>
          <p:nvPr/>
        </p:nvSpPr>
        <p:spPr>
          <a:xfrm>
            <a:off x="7321031" y="1730842"/>
            <a:ext cx="49404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Linux</a:t>
            </a:r>
            <a:endParaRPr lang="en-US" sz="12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275">
            <a:extLst>
              <a:ext uri="{FF2B5EF4-FFF2-40B4-BE49-F238E27FC236}">
                <a16:creationId xmlns:a16="http://schemas.microsoft.com/office/drawing/2014/main" id="{1E033707-5F2A-4467-9845-3FEFDA9B6CC8}"/>
              </a:ext>
            </a:extLst>
          </p:cNvPr>
          <p:cNvSpPr txBox="1"/>
          <p:nvPr/>
        </p:nvSpPr>
        <p:spPr>
          <a:xfrm>
            <a:off x="9289453" y="1699713"/>
            <a:ext cx="136768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Serverless Functions</a:t>
            </a:r>
            <a:endParaRPr lang="en-US" sz="126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6" name="Connector: Elbow 55">
            <a:extLst>
              <a:ext uri="{FF2B5EF4-FFF2-40B4-BE49-F238E27FC236}">
                <a16:creationId xmlns:a16="http://schemas.microsoft.com/office/drawing/2014/main" id="{687F347D-E504-42C5-B961-FD731891B07C}"/>
              </a:ext>
            </a:extLst>
          </p:cNvPr>
          <p:cNvCxnSpPr>
            <a:cxnSpLocks/>
            <a:stCxn id="41" idx="2"/>
            <a:endCxn id="40" idx="0"/>
          </p:cNvCxnSpPr>
          <p:nvPr/>
        </p:nvCxnSpPr>
        <p:spPr>
          <a:xfrm rot="5400000">
            <a:off x="9365464" y="3688870"/>
            <a:ext cx="519743" cy="996886"/>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286">
            <a:extLst>
              <a:ext uri="{FF2B5EF4-FFF2-40B4-BE49-F238E27FC236}">
                <a16:creationId xmlns:a16="http://schemas.microsoft.com/office/drawing/2014/main" id="{C56BEF7E-CAA2-4760-BDAD-F5A0C9911385}"/>
              </a:ext>
            </a:extLst>
          </p:cNvPr>
          <p:cNvSpPr txBox="1"/>
          <p:nvPr/>
        </p:nvSpPr>
        <p:spPr>
          <a:xfrm>
            <a:off x="8967540" y="3327894"/>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A302A38-9C9F-4404-BF86-E0F55856435A}"/>
              </a:ext>
            </a:extLst>
          </p:cNvPr>
          <p:cNvCxnSpPr>
            <a:cxnSpLocks/>
            <a:stCxn id="34" idx="3"/>
            <a:endCxn id="74" idx="0"/>
          </p:cNvCxnSpPr>
          <p:nvPr/>
        </p:nvCxnSpPr>
        <p:spPr>
          <a:xfrm>
            <a:off x="5547896" y="3454296"/>
            <a:ext cx="463968" cy="33517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D510305C-9D78-4581-85C8-813EEE5DF47A}"/>
              </a:ext>
            </a:extLst>
          </p:cNvPr>
          <p:cNvCxnSpPr>
            <a:cxnSpLocks/>
            <a:stCxn id="51" idx="1"/>
            <a:endCxn id="95" idx="0"/>
          </p:cNvCxnSpPr>
          <p:nvPr/>
        </p:nvCxnSpPr>
        <p:spPr>
          <a:xfrm rot="10800000" flipV="1">
            <a:off x="6959901" y="3230301"/>
            <a:ext cx="323983" cy="144677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312">
            <a:extLst>
              <a:ext uri="{FF2B5EF4-FFF2-40B4-BE49-F238E27FC236}">
                <a16:creationId xmlns:a16="http://schemas.microsoft.com/office/drawing/2014/main" id="{C73A53B7-245D-489A-AC5A-979104E5A091}"/>
              </a:ext>
            </a:extLst>
          </p:cNvPr>
          <p:cNvSpPr txBox="1"/>
          <p:nvPr/>
        </p:nvSpPr>
        <p:spPr>
          <a:xfrm>
            <a:off x="6993928" y="3290553"/>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62" name="TextBox 317">
            <a:extLst>
              <a:ext uri="{FF2B5EF4-FFF2-40B4-BE49-F238E27FC236}">
                <a16:creationId xmlns:a16="http://schemas.microsoft.com/office/drawing/2014/main" id="{5B7245AB-B463-43D1-8240-F611EAD5BE37}"/>
              </a:ext>
            </a:extLst>
          </p:cNvPr>
          <p:cNvSpPr txBox="1"/>
          <p:nvPr/>
        </p:nvSpPr>
        <p:spPr>
          <a:xfrm>
            <a:off x="5561871" y="3154347"/>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64" name="TextBox 322">
            <a:extLst>
              <a:ext uri="{FF2B5EF4-FFF2-40B4-BE49-F238E27FC236}">
                <a16:creationId xmlns:a16="http://schemas.microsoft.com/office/drawing/2014/main" id="{D5F51154-4C1D-4FF7-9FF7-E7BBDF1C26A7}"/>
              </a:ext>
            </a:extLst>
          </p:cNvPr>
          <p:cNvSpPr txBox="1"/>
          <p:nvPr/>
        </p:nvSpPr>
        <p:spPr>
          <a:xfrm>
            <a:off x="10381255" y="678448"/>
            <a:ext cx="1756545"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Refactor</a:t>
            </a:r>
          </a:p>
        </p:txBody>
      </p:sp>
      <p:grpSp>
        <p:nvGrpSpPr>
          <p:cNvPr id="65" name="Group 64">
            <a:extLst>
              <a:ext uri="{FF2B5EF4-FFF2-40B4-BE49-F238E27FC236}">
                <a16:creationId xmlns:a16="http://schemas.microsoft.com/office/drawing/2014/main" id="{ED434F9C-EECD-4341-B695-48FC756F0598}"/>
              </a:ext>
            </a:extLst>
          </p:cNvPr>
          <p:cNvGrpSpPr/>
          <p:nvPr/>
        </p:nvGrpSpPr>
        <p:grpSpPr>
          <a:xfrm>
            <a:off x="10567078" y="2181425"/>
            <a:ext cx="1409284" cy="442674"/>
            <a:chOff x="10595385" y="2208602"/>
            <a:chExt cx="1409284" cy="442674"/>
          </a:xfrm>
        </p:grpSpPr>
        <p:sp>
          <p:nvSpPr>
            <p:cNvPr id="163" name="TextBox 183">
              <a:extLst>
                <a:ext uri="{FF2B5EF4-FFF2-40B4-BE49-F238E27FC236}">
                  <a16:creationId xmlns:a16="http://schemas.microsoft.com/office/drawing/2014/main" id="{B74D3333-62F3-4F36-B9B2-994784102635}"/>
                </a:ext>
              </a:extLst>
            </p:cNvPr>
            <p:cNvSpPr txBox="1"/>
            <p:nvPr/>
          </p:nvSpPr>
          <p:spPr>
            <a:xfrm>
              <a:off x="10595385" y="2208602"/>
              <a:ext cx="1409284" cy="442674"/>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a:t>
              </a:r>
              <a:b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App Runner</a:t>
              </a:r>
            </a:p>
          </p:txBody>
        </p:sp>
        <p:sp>
          <p:nvSpPr>
            <p:cNvPr id="164" name="Freeform: Shape 163">
              <a:extLst>
                <a:ext uri="{FF2B5EF4-FFF2-40B4-BE49-F238E27FC236}">
                  <a16:creationId xmlns:a16="http://schemas.microsoft.com/office/drawing/2014/main" id="{FDF30856-554B-40A1-BAA2-DB500BCF44DC}"/>
                </a:ext>
              </a:extLst>
            </p:cNvPr>
            <p:cNvSpPr/>
            <p:nvPr/>
          </p:nvSpPr>
          <p:spPr>
            <a:xfrm>
              <a:off x="10711623" y="2269972"/>
              <a:ext cx="388674" cy="344224"/>
            </a:xfrm>
            <a:custGeom>
              <a:avLst/>
              <a:gdLst>
                <a:gd name="connsiteX0" fmla="*/ 156753 w 542925"/>
                <a:gd name="connsiteY0" fmla="*/ 404403 h 542925"/>
                <a:gd name="connsiteX1" fmla="*/ 143285 w 542925"/>
                <a:gd name="connsiteY1" fmla="*/ 390935 h 542925"/>
                <a:gd name="connsiteX2" fmla="*/ 26194 w 542925"/>
                <a:gd name="connsiteY2" fmla="*/ 508025 h 542925"/>
                <a:gd name="connsiteX3" fmla="*/ 26194 w 542925"/>
                <a:gd name="connsiteY3" fmla="*/ 445294 h 542925"/>
                <a:gd name="connsiteX4" fmla="*/ 7144 w 542925"/>
                <a:gd name="connsiteY4" fmla="*/ 445294 h 542925"/>
                <a:gd name="connsiteX5" fmla="*/ 7144 w 542925"/>
                <a:gd name="connsiteY5" fmla="*/ 531019 h 542925"/>
                <a:gd name="connsiteX6" fmla="*/ 16669 w 542925"/>
                <a:gd name="connsiteY6" fmla="*/ 540544 h 542925"/>
                <a:gd name="connsiteX7" fmla="*/ 102394 w 542925"/>
                <a:gd name="connsiteY7" fmla="*/ 540544 h 542925"/>
                <a:gd name="connsiteX8" fmla="*/ 102394 w 542925"/>
                <a:gd name="connsiteY8" fmla="*/ 521494 h 542925"/>
                <a:gd name="connsiteX9" fmla="*/ 39662 w 542925"/>
                <a:gd name="connsiteY9" fmla="*/ 521494 h 542925"/>
                <a:gd name="connsiteX10" fmla="*/ 156753 w 542925"/>
                <a:gd name="connsiteY10" fmla="*/ 404403 h 542925"/>
                <a:gd name="connsiteX11" fmla="*/ 531019 w 542925"/>
                <a:gd name="connsiteY11" fmla="*/ 7144 h 542925"/>
                <a:gd name="connsiteX12" fmla="*/ 445294 w 542925"/>
                <a:gd name="connsiteY12" fmla="*/ 7144 h 542925"/>
                <a:gd name="connsiteX13" fmla="*/ 445294 w 542925"/>
                <a:gd name="connsiteY13" fmla="*/ 26194 h 542925"/>
                <a:gd name="connsiteX14" fmla="*/ 508025 w 542925"/>
                <a:gd name="connsiteY14" fmla="*/ 26194 h 542925"/>
                <a:gd name="connsiteX15" fmla="*/ 390935 w 542925"/>
                <a:gd name="connsiteY15" fmla="*/ 143285 h 542925"/>
                <a:gd name="connsiteX16" fmla="*/ 404403 w 542925"/>
                <a:gd name="connsiteY16" fmla="*/ 156753 h 542925"/>
                <a:gd name="connsiteX17" fmla="*/ 521494 w 542925"/>
                <a:gd name="connsiteY17" fmla="*/ 39662 h 542925"/>
                <a:gd name="connsiteX18" fmla="*/ 521494 w 542925"/>
                <a:gd name="connsiteY18" fmla="*/ 102394 h 542925"/>
                <a:gd name="connsiteX19" fmla="*/ 540544 w 542925"/>
                <a:gd name="connsiteY19" fmla="*/ 102394 h 542925"/>
                <a:gd name="connsiteX20" fmla="*/ 540544 w 542925"/>
                <a:gd name="connsiteY20" fmla="*/ 16669 h 542925"/>
                <a:gd name="connsiteX21" fmla="*/ 531019 w 542925"/>
                <a:gd name="connsiteY21" fmla="*/ 7144 h 542925"/>
                <a:gd name="connsiteX22" fmla="*/ 531019 w 542925"/>
                <a:gd name="connsiteY22" fmla="*/ 7144 h 542925"/>
                <a:gd name="connsiteX23" fmla="*/ 302419 w 542925"/>
                <a:gd name="connsiteY23" fmla="*/ 454819 h 542925"/>
                <a:gd name="connsiteX24" fmla="*/ 454819 w 542925"/>
                <a:gd name="connsiteY24" fmla="*/ 454819 h 542925"/>
                <a:gd name="connsiteX25" fmla="*/ 454819 w 542925"/>
                <a:gd name="connsiteY25" fmla="*/ 302419 h 542925"/>
                <a:gd name="connsiteX26" fmla="*/ 302419 w 542925"/>
                <a:gd name="connsiteY26" fmla="*/ 302419 h 542925"/>
                <a:gd name="connsiteX27" fmla="*/ 302419 w 542925"/>
                <a:gd name="connsiteY27" fmla="*/ 454819 h 542925"/>
                <a:gd name="connsiteX28" fmla="*/ 473869 w 542925"/>
                <a:gd name="connsiteY28" fmla="*/ 292894 h 542925"/>
                <a:gd name="connsiteX29" fmla="*/ 473869 w 542925"/>
                <a:gd name="connsiteY29" fmla="*/ 464344 h 542925"/>
                <a:gd name="connsiteX30" fmla="*/ 464344 w 542925"/>
                <a:gd name="connsiteY30" fmla="*/ 473869 h 542925"/>
                <a:gd name="connsiteX31" fmla="*/ 292894 w 542925"/>
                <a:gd name="connsiteY31" fmla="*/ 473869 h 542925"/>
                <a:gd name="connsiteX32" fmla="*/ 283369 w 542925"/>
                <a:gd name="connsiteY32" fmla="*/ 464344 h 542925"/>
                <a:gd name="connsiteX33" fmla="*/ 283369 w 542925"/>
                <a:gd name="connsiteY33" fmla="*/ 292894 h 542925"/>
                <a:gd name="connsiteX34" fmla="*/ 292894 w 542925"/>
                <a:gd name="connsiteY34" fmla="*/ 283369 h 542925"/>
                <a:gd name="connsiteX35" fmla="*/ 464344 w 542925"/>
                <a:gd name="connsiteY35" fmla="*/ 283369 h 542925"/>
                <a:gd name="connsiteX36" fmla="*/ 473869 w 542925"/>
                <a:gd name="connsiteY36" fmla="*/ 292894 h 542925"/>
                <a:gd name="connsiteX37" fmla="*/ 473869 w 542925"/>
                <a:gd name="connsiteY37" fmla="*/ 292894 h 542925"/>
                <a:gd name="connsiteX38" fmla="*/ 92869 w 542925"/>
                <a:gd name="connsiteY38" fmla="*/ 245269 h 542925"/>
                <a:gd name="connsiteX39" fmla="*/ 245269 w 542925"/>
                <a:gd name="connsiteY39" fmla="*/ 245269 h 542925"/>
                <a:gd name="connsiteX40" fmla="*/ 245269 w 542925"/>
                <a:gd name="connsiteY40" fmla="*/ 92869 h 542925"/>
                <a:gd name="connsiteX41" fmla="*/ 92869 w 542925"/>
                <a:gd name="connsiteY41" fmla="*/ 92869 h 542925"/>
                <a:gd name="connsiteX42" fmla="*/ 92869 w 542925"/>
                <a:gd name="connsiteY42" fmla="*/ 245269 h 542925"/>
                <a:gd name="connsiteX43" fmla="*/ 264319 w 542925"/>
                <a:gd name="connsiteY43" fmla="*/ 83344 h 542925"/>
                <a:gd name="connsiteX44" fmla="*/ 264319 w 542925"/>
                <a:gd name="connsiteY44" fmla="*/ 254794 h 542925"/>
                <a:gd name="connsiteX45" fmla="*/ 254794 w 542925"/>
                <a:gd name="connsiteY45" fmla="*/ 264319 h 542925"/>
                <a:gd name="connsiteX46" fmla="*/ 83344 w 542925"/>
                <a:gd name="connsiteY46" fmla="*/ 264319 h 542925"/>
                <a:gd name="connsiteX47" fmla="*/ 73819 w 542925"/>
                <a:gd name="connsiteY47" fmla="*/ 254794 h 542925"/>
                <a:gd name="connsiteX48" fmla="*/ 73819 w 542925"/>
                <a:gd name="connsiteY48" fmla="*/ 83344 h 542925"/>
                <a:gd name="connsiteX49" fmla="*/ 83344 w 542925"/>
                <a:gd name="connsiteY49" fmla="*/ 73819 h 542925"/>
                <a:gd name="connsiteX50" fmla="*/ 254794 w 542925"/>
                <a:gd name="connsiteY50" fmla="*/ 73819 h 542925"/>
                <a:gd name="connsiteX51" fmla="*/ 264319 w 542925"/>
                <a:gd name="connsiteY51" fmla="*/ 83344 h 542925"/>
                <a:gd name="connsiteX52" fmla="*/ 264319 w 542925"/>
                <a:gd name="connsiteY52" fmla="*/ 83344 h 542925"/>
                <a:gd name="connsiteX53" fmla="*/ 254794 w 542925"/>
                <a:gd name="connsiteY53" fmla="*/ 283369 h 542925"/>
                <a:gd name="connsiteX54" fmla="*/ 83344 w 542925"/>
                <a:gd name="connsiteY54" fmla="*/ 283369 h 542925"/>
                <a:gd name="connsiteX55" fmla="*/ 73819 w 542925"/>
                <a:gd name="connsiteY55" fmla="*/ 292894 h 542925"/>
                <a:gd name="connsiteX56" fmla="*/ 73819 w 542925"/>
                <a:gd name="connsiteY56" fmla="*/ 433454 h 542925"/>
                <a:gd name="connsiteX57" fmla="*/ 92869 w 542925"/>
                <a:gd name="connsiteY57" fmla="*/ 414404 h 542925"/>
                <a:gd name="connsiteX58" fmla="*/ 92869 w 542925"/>
                <a:gd name="connsiteY58" fmla="*/ 302419 h 542925"/>
                <a:gd name="connsiteX59" fmla="*/ 245269 w 542925"/>
                <a:gd name="connsiteY59" fmla="*/ 302419 h 542925"/>
                <a:gd name="connsiteX60" fmla="*/ 245269 w 542925"/>
                <a:gd name="connsiteY60" fmla="*/ 454819 h 542925"/>
                <a:gd name="connsiteX61" fmla="*/ 133274 w 542925"/>
                <a:gd name="connsiteY61" fmla="*/ 454819 h 542925"/>
                <a:gd name="connsiteX62" fmla="*/ 114224 w 542925"/>
                <a:gd name="connsiteY62" fmla="*/ 473869 h 542925"/>
                <a:gd name="connsiteX63" fmla="*/ 254794 w 542925"/>
                <a:gd name="connsiteY63" fmla="*/ 473869 h 542925"/>
                <a:gd name="connsiteX64" fmla="*/ 264319 w 542925"/>
                <a:gd name="connsiteY64" fmla="*/ 464344 h 542925"/>
                <a:gd name="connsiteX65" fmla="*/ 264319 w 542925"/>
                <a:gd name="connsiteY65" fmla="*/ 292894 h 542925"/>
                <a:gd name="connsiteX66" fmla="*/ 254794 w 542925"/>
                <a:gd name="connsiteY66" fmla="*/ 283369 h 542925"/>
                <a:gd name="connsiteX67" fmla="*/ 254794 w 542925"/>
                <a:gd name="connsiteY67" fmla="*/ 283369 h 542925"/>
                <a:gd name="connsiteX68" fmla="*/ 454819 w 542925"/>
                <a:gd name="connsiteY68" fmla="*/ 133274 h 542925"/>
                <a:gd name="connsiteX69" fmla="*/ 473869 w 542925"/>
                <a:gd name="connsiteY69" fmla="*/ 114224 h 542925"/>
                <a:gd name="connsiteX70" fmla="*/ 473869 w 542925"/>
                <a:gd name="connsiteY70" fmla="*/ 254794 h 542925"/>
                <a:gd name="connsiteX71" fmla="*/ 464344 w 542925"/>
                <a:gd name="connsiteY71" fmla="*/ 264319 h 542925"/>
                <a:gd name="connsiteX72" fmla="*/ 292894 w 542925"/>
                <a:gd name="connsiteY72" fmla="*/ 264319 h 542925"/>
                <a:gd name="connsiteX73" fmla="*/ 283369 w 542925"/>
                <a:gd name="connsiteY73" fmla="*/ 254794 h 542925"/>
                <a:gd name="connsiteX74" fmla="*/ 283369 w 542925"/>
                <a:gd name="connsiteY74" fmla="*/ 83344 h 542925"/>
                <a:gd name="connsiteX75" fmla="*/ 292894 w 542925"/>
                <a:gd name="connsiteY75" fmla="*/ 73819 h 542925"/>
                <a:gd name="connsiteX76" fmla="*/ 433464 w 542925"/>
                <a:gd name="connsiteY76" fmla="*/ 73819 h 542925"/>
                <a:gd name="connsiteX77" fmla="*/ 414414 w 542925"/>
                <a:gd name="connsiteY77" fmla="*/ 92869 h 542925"/>
                <a:gd name="connsiteX78" fmla="*/ 302419 w 542925"/>
                <a:gd name="connsiteY78" fmla="*/ 92869 h 542925"/>
                <a:gd name="connsiteX79" fmla="*/ 302419 w 542925"/>
                <a:gd name="connsiteY79" fmla="*/ 245269 h 542925"/>
                <a:gd name="connsiteX80" fmla="*/ 454819 w 542925"/>
                <a:gd name="connsiteY80" fmla="*/ 245269 h 542925"/>
                <a:gd name="connsiteX81" fmla="*/ 454819 w 542925"/>
                <a:gd name="connsiteY81" fmla="*/ 13327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2925" h="542925">
                  <a:moveTo>
                    <a:pt x="156753" y="404403"/>
                  </a:moveTo>
                  <a:lnTo>
                    <a:pt x="143285" y="390935"/>
                  </a:lnTo>
                  <a:lnTo>
                    <a:pt x="26194" y="508025"/>
                  </a:lnTo>
                  <a:lnTo>
                    <a:pt x="26194" y="445294"/>
                  </a:lnTo>
                  <a:lnTo>
                    <a:pt x="7144" y="445294"/>
                  </a:lnTo>
                  <a:lnTo>
                    <a:pt x="7144" y="531019"/>
                  </a:lnTo>
                  <a:cubicBezTo>
                    <a:pt x="7144" y="536277"/>
                    <a:pt x="11401" y="540544"/>
                    <a:pt x="16669" y="540544"/>
                  </a:cubicBezTo>
                  <a:lnTo>
                    <a:pt x="102394" y="540544"/>
                  </a:lnTo>
                  <a:lnTo>
                    <a:pt x="102394" y="521494"/>
                  </a:lnTo>
                  <a:lnTo>
                    <a:pt x="39662" y="521494"/>
                  </a:lnTo>
                  <a:lnTo>
                    <a:pt x="156753" y="404403"/>
                  </a:lnTo>
                  <a:close/>
                  <a:moveTo>
                    <a:pt x="531019" y="7144"/>
                  </a:moveTo>
                  <a:lnTo>
                    <a:pt x="445294" y="7144"/>
                  </a:lnTo>
                  <a:lnTo>
                    <a:pt x="445294" y="26194"/>
                  </a:lnTo>
                  <a:lnTo>
                    <a:pt x="508025" y="26194"/>
                  </a:lnTo>
                  <a:lnTo>
                    <a:pt x="390935" y="143285"/>
                  </a:lnTo>
                  <a:lnTo>
                    <a:pt x="404403" y="156753"/>
                  </a:lnTo>
                  <a:lnTo>
                    <a:pt x="521494" y="39662"/>
                  </a:lnTo>
                  <a:lnTo>
                    <a:pt x="521494" y="102394"/>
                  </a:lnTo>
                  <a:lnTo>
                    <a:pt x="540544" y="102394"/>
                  </a:lnTo>
                  <a:lnTo>
                    <a:pt x="540544" y="16669"/>
                  </a:lnTo>
                  <a:cubicBezTo>
                    <a:pt x="540544" y="11411"/>
                    <a:pt x="536286" y="7144"/>
                    <a:pt x="531019" y="7144"/>
                  </a:cubicBezTo>
                  <a:lnTo>
                    <a:pt x="531019" y="7144"/>
                  </a:lnTo>
                  <a:close/>
                  <a:moveTo>
                    <a:pt x="302419" y="454819"/>
                  </a:moveTo>
                  <a:lnTo>
                    <a:pt x="454819" y="454819"/>
                  </a:lnTo>
                  <a:lnTo>
                    <a:pt x="454819" y="302419"/>
                  </a:lnTo>
                  <a:lnTo>
                    <a:pt x="302419" y="302419"/>
                  </a:lnTo>
                  <a:lnTo>
                    <a:pt x="302419" y="454819"/>
                  </a:lnTo>
                  <a:close/>
                  <a:moveTo>
                    <a:pt x="473869" y="292894"/>
                  </a:moveTo>
                  <a:lnTo>
                    <a:pt x="473869" y="464344"/>
                  </a:lnTo>
                  <a:cubicBezTo>
                    <a:pt x="473869" y="469602"/>
                    <a:pt x="469611" y="473869"/>
                    <a:pt x="464344" y="473869"/>
                  </a:cubicBezTo>
                  <a:lnTo>
                    <a:pt x="292894" y="473869"/>
                  </a:lnTo>
                  <a:cubicBezTo>
                    <a:pt x="287626" y="473869"/>
                    <a:pt x="283369" y="469602"/>
                    <a:pt x="283369" y="464344"/>
                  </a:cubicBezTo>
                  <a:lnTo>
                    <a:pt x="283369" y="292894"/>
                  </a:lnTo>
                  <a:cubicBezTo>
                    <a:pt x="283369" y="287636"/>
                    <a:pt x="287626" y="283369"/>
                    <a:pt x="292894" y="283369"/>
                  </a:cubicBezTo>
                  <a:lnTo>
                    <a:pt x="464344" y="283369"/>
                  </a:lnTo>
                  <a:cubicBezTo>
                    <a:pt x="469611" y="283369"/>
                    <a:pt x="473869" y="287636"/>
                    <a:pt x="473869" y="292894"/>
                  </a:cubicBezTo>
                  <a:lnTo>
                    <a:pt x="473869" y="292894"/>
                  </a:lnTo>
                  <a:close/>
                  <a:moveTo>
                    <a:pt x="92869" y="245269"/>
                  </a:moveTo>
                  <a:lnTo>
                    <a:pt x="245269" y="245269"/>
                  </a:lnTo>
                  <a:lnTo>
                    <a:pt x="245269" y="92869"/>
                  </a:lnTo>
                  <a:lnTo>
                    <a:pt x="92869" y="92869"/>
                  </a:lnTo>
                  <a:lnTo>
                    <a:pt x="92869" y="245269"/>
                  </a:lnTo>
                  <a:close/>
                  <a:moveTo>
                    <a:pt x="264319" y="83344"/>
                  </a:moveTo>
                  <a:lnTo>
                    <a:pt x="264319" y="254794"/>
                  </a:lnTo>
                  <a:cubicBezTo>
                    <a:pt x="264319" y="260052"/>
                    <a:pt x="260061" y="264319"/>
                    <a:pt x="254794" y="264319"/>
                  </a:cubicBezTo>
                  <a:lnTo>
                    <a:pt x="83344" y="264319"/>
                  </a:lnTo>
                  <a:cubicBezTo>
                    <a:pt x="78076" y="264319"/>
                    <a:pt x="73819" y="260052"/>
                    <a:pt x="73819" y="254794"/>
                  </a:cubicBezTo>
                  <a:lnTo>
                    <a:pt x="73819" y="83344"/>
                  </a:lnTo>
                  <a:cubicBezTo>
                    <a:pt x="73819" y="78086"/>
                    <a:pt x="78076" y="73819"/>
                    <a:pt x="83344" y="73819"/>
                  </a:cubicBezTo>
                  <a:lnTo>
                    <a:pt x="254794" y="73819"/>
                  </a:lnTo>
                  <a:cubicBezTo>
                    <a:pt x="260061" y="73819"/>
                    <a:pt x="264319" y="78086"/>
                    <a:pt x="264319" y="83344"/>
                  </a:cubicBezTo>
                  <a:lnTo>
                    <a:pt x="264319" y="83344"/>
                  </a:lnTo>
                  <a:close/>
                  <a:moveTo>
                    <a:pt x="254794" y="283369"/>
                  </a:moveTo>
                  <a:lnTo>
                    <a:pt x="83344" y="283369"/>
                  </a:lnTo>
                  <a:cubicBezTo>
                    <a:pt x="78076" y="283369"/>
                    <a:pt x="73819" y="287636"/>
                    <a:pt x="73819" y="292894"/>
                  </a:cubicBezTo>
                  <a:lnTo>
                    <a:pt x="73819" y="433454"/>
                  </a:lnTo>
                  <a:lnTo>
                    <a:pt x="92869" y="414404"/>
                  </a:lnTo>
                  <a:lnTo>
                    <a:pt x="92869" y="302419"/>
                  </a:lnTo>
                  <a:lnTo>
                    <a:pt x="245269" y="302419"/>
                  </a:lnTo>
                  <a:lnTo>
                    <a:pt x="245269" y="454819"/>
                  </a:lnTo>
                  <a:lnTo>
                    <a:pt x="133274" y="454819"/>
                  </a:lnTo>
                  <a:lnTo>
                    <a:pt x="114224" y="473869"/>
                  </a:lnTo>
                  <a:lnTo>
                    <a:pt x="254794" y="473869"/>
                  </a:lnTo>
                  <a:cubicBezTo>
                    <a:pt x="260061" y="473869"/>
                    <a:pt x="264319" y="469602"/>
                    <a:pt x="264319" y="464344"/>
                  </a:cubicBezTo>
                  <a:lnTo>
                    <a:pt x="264319" y="292894"/>
                  </a:lnTo>
                  <a:cubicBezTo>
                    <a:pt x="264319" y="287636"/>
                    <a:pt x="260061" y="283369"/>
                    <a:pt x="254794" y="283369"/>
                  </a:cubicBezTo>
                  <a:lnTo>
                    <a:pt x="254794" y="283369"/>
                  </a:lnTo>
                  <a:close/>
                  <a:moveTo>
                    <a:pt x="454819" y="133274"/>
                  </a:moveTo>
                  <a:lnTo>
                    <a:pt x="473869" y="114224"/>
                  </a:lnTo>
                  <a:lnTo>
                    <a:pt x="473869" y="254794"/>
                  </a:lnTo>
                  <a:cubicBezTo>
                    <a:pt x="473869" y="260052"/>
                    <a:pt x="469611" y="264319"/>
                    <a:pt x="464344" y="264319"/>
                  </a:cubicBezTo>
                  <a:lnTo>
                    <a:pt x="292894" y="264319"/>
                  </a:lnTo>
                  <a:cubicBezTo>
                    <a:pt x="287626" y="264319"/>
                    <a:pt x="283369" y="260052"/>
                    <a:pt x="283369" y="254794"/>
                  </a:cubicBezTo>
                  <a:lnTo>
                    <a:pt x="283369" y="83344"/>
                  </a:lnTo>
                  <a:cubicBezTo>
                    <a:pt x="283369" y="78086"/>
                    <a:pt x="287626" y="73819"/>
                    <a:pt x="292894" y="73819"/>
                  </a:cubicBezTo>
                  <a:lnTo>
                    <a:pt x="433464" y="73819"/>
                  </a:lnTo>
                  <a:lnTo>
                    <a:pt x="414414" y="92869"/>
                  </a:lnTo>
                  <a:lnTo>
                    <a:pt x="302419" y="92869"/>
                  </a:lnTo>
                  <a:lnTo>
                    <a:pt x="302419" y="245269"/>
                  </a:lnTo>
                  <a:lnTo>
                    <a:pt x="454819" y="245269"/>
                  </a:lnTo>
                  <a:lnTo>
                    <a:pt x="454819" y="133274"/>
                  </a:lnTo>
                  <a:close/>
                </a:path>
              </a:pathLst>
            </a:custGeom>
            <a:solidFill>
              <a:srgbClr val="FFFF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B4346CC3-5182-4DC4-A32E-D01A1488994E}"/>
              </a:ext>
            </a:extLst>
          </p:cNvPr>
          <p:cNvGrpSpPr/>
          <p:nvPr/>
        </p:nvGrpSpPr>
        <p:grpSpPr>
          <a:xfrm>
            <a:off x="10143958" y="6056641"/>
            <a:ext cx="1813603" cy="612934"/>
            <a:chOff x="4497959" y="6557884"/>
            <a:chExt cx="1813603" cy="594928"/>
          </a:xfrm>
          <a:solidFill>
            <a:schemeClr val="bg2">
              <a:lumMod val="60000"/>
              <a:lumOff val="40000"/>
            </a:schemeClr>
          </a:solidFill>
        </p:grpSpPr>
        <p:sp>
          <p:nvSpPr>
            <p:cNvPr id="158" name="TextBox 143">
              <a:extLst>
                <a:ext uri="{FF2B5EF4-FFF2-40B4-BE49-F238E27FC236}">
                  <a16:creationId xmlns:a16="http://schemas.microsoft.com/office/drawing/2014/main" id="{F1956F1D-85A2-432F-BD8B-BC0FE8A1E8F1}"/>
                </a:ext>
              </a:extLst>
            </p:cNvPr>
            <p:cNvSpPr txBox="1"/>
            <p:nvPr/>
          </p:nvSpPr>
          <p:spPr>
            <a:xfrm>
              <a:off x="4497959" y="6557884"/>
              <a:ext cx="1813603"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EKS hosting managed Linux Containers</a:t>
              </a:r>
            </a:p>
          </p:txBody>
        </p:sp>
        <p:grpSp>
          <p:nvGrpSpPr>
            <p:cNvPr id="159" name="Group 158">
              <a:extLst>
                <a:ext uri="{FF2B5EF4-FFF2-40B4-BE49-F238E27FC236}">
                  <a16:creationId xmlns:a16="http://schemas.microsoft.com/office/drawing/2014/main" id="{F90DB942-398A-4DE1-8DF9-F0921E5EF1E9}"/>
                </a:ext>
              </a:extLst>
            </p:cNvPr>
            <p:cNvGrpSpPr/>
            <p:nvPr/>
          </p:nvGrpSpPr>
          <p:grpSpPr>
            <a:xfrm>
              <a:off x="4611527" y="6691694"/>
              <a:ext cx="342440" cy="401422"/>
              <a:chOff x="10694727" y="3007990"/>
              <a:chExt cx="398149" cy="466723"/>
            </a:xfrm>
            <a:grpFill/>
          </p:grpSpPr>
          <p:sp>
            <p:nvSpPr>
              <p:cNvPr id="160" name="Freeform: Shape 159">
                <a:extLst>
                  <a:ext uri="{FF2B5EF4-FFF2-40B4-BE49-F238E27FC236}">
                    <a16:creationId xmlns:a16="http://schemas.microsoft.com/office/drawing/2014/main" id="{9035D815-6288-480C-9079-A9EC5410EE14}"/>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Shape 160">
                <a:extLst>
                  <a:ext uri="{FF2B5EF4-FFF2-40B4-BE49-F238E27FC236}">
                    <a16:creationId xmlns:a16="http://schemas.microsoft.com/office/drawing/2014/main" id="{D1D5B31E-BAC9-44C5-BFF6-45BC277DA8F8}"/>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2" name="Freeform: Shape 161">
                <a:extLst>
                  <a:ext uri="{FF2B5EF4-FFF2-40B4-BE49-F238E27FC236}">
                    <a16:creationId xmlns:a16="http://schemas.microsoft.com/office/drawing/2014/main" id="{84AB0828-98B9-4C8D-B8E7-F9E849BC6877}"/>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68" name="Group 67">
            <a:extLst>
              <a:ext uri="{FF2B5EF4-FFF2-40B4-BE49-F238E27FC236}">
                <a16:creationId xmlns:a16="http://schemas.microsoft.com/office/drawing/2014/main" id="{7C42315D-4BAE-4147-9D66-1E9AC2FDC9B3}"/>
              </a:ext>
            </a:extLst>
          </p:cNvPr>
          <p:cNvGrpSpPr/>
          <p:nvPr/>
        </p:nvGrpSpPr>
        <p:grpSpPr>
          <a:xfrm>
            <a:off x="5081368" y="4677073"/>
            <a:ext cx="3762961" cy="2001561"/>
            <a:chOff x="5109675" y="4704250"/>
            <a:chExt cx="3762961" cy="2001561"/>
          </a:xfrm>
        </p:grpSpPr>
        <p:sp>
          <p:nvSpPr>
            <p:cNvPr id="89" name="TextBox 265">
              <a:extLst>
                <a:ext uri="{FF2B5EF4-FFF2-40B4-BE49-F238E27FC236}">
                  <a16:creationId xmlns:a16="http://schemas.microsoft.com/office/drawing/2014/main" id="{EBA58407-E39A-43FE-8325-27516054B90B}"/>
                </a:ext>
              </a:extLst>
            </p:cNvPr>
            <p:cNvSpPr txBox="1"/>
            <p:nvPr/>
          </p:nvSpPr>
          <p:spPr>
            <a:xfrm>
              <a:off x="5946697" y="5372458"/>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90" name="TextBox 270">
              <a:extLst>
                <a:ext uri="{FF2B5EF4-FFF2-40B4-BE49-F238E27FC236}">
                  <a16:creationId xmlns:a16="http://schemas.microsoft.com/office/drawing/2014/main" id="{3BF04692-A76A-4921-911F-1AC73A4AF6CE}"/>
                </a:ext>
              </a:extLst>
            </p:cNvPr>
            <p:cNvSpPr txBox="1"/>
            <p:nvPr/>
          </p:nvSpPr>
          <p:spPr>
            <a:xfrm>
              <a:off x="7679358" y="5395752"/>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grpSp>
          <p:nvGrpSpPr>
            <p:cNvPr id="91" name="Group 90">
              <a:extLst>
                <a:ext uri="{FF2B5EF4-FFF2-40B4-BE49-F238E27FC236}">
                  <a16:creationId xmlns:a16="http://schemas.microsoft.com/office/drawing/2014/main" id="{95F5B01F-977D-4498-B838-6FE8F83FB72A}"/>
                </a:ext>
              </a:extLst>
            </p:cNvPr>
            <p:cNvGrpSpPr/>
            <p:nvPr/>
          </p:nvGrpSpPr>
          <p:grpSpPr>
            <a:xfrm>
              <a:off x="5109675" y="4704250"/>
              <a:ext cx="3762961" cy="2001561"/>
              <a:chOff x="5109675" y="4704250"/>
              <a:chExt cx="3762961" cy="2001561"/>
            </a:xfrm>
          </p:grpSpPr>
          <p:cxnSp>
            <p:nvCxnSpPr>
              <p:cNvPr id="92" name="Connector: Elbow 91">
                <a:extLst>
                  <a:ext uri="{FF2B5EF4-FFF2-40B4-BE49-F238E27FC236}">
                    <a16:creationId xmlns:a16="http://schemas.microsoft.com/office/drawing/2014/main" id="{2EAEC161-8E4A-4594-966E-804EEBD6AC06}"/>
                  </a:ext>
                </a:extLst>
              </p:cNvPr>
              <p:cNvCxnSpPr>
                <a:cxnSpLocks/>
                <a:stCxn id="95" idx="1"/>
                <a:endCxn id="113" idx="0"/>
              </p:cNvCxnSpPr>
              <p:nvPr/>
            </p:nvCxnSpPr>
            <p:spPr>
              <a:xfrm rot="10800000" flipV="1">
                <a:off x="5922235" y="5401391"/>
                <a:ext cx="239985" cy="519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A2371D3F-8F40-435B-B5A7-C5090F0D6DFB}"/>
                  </a:ext>
                </a:extLst>
              </p:cNvPr>
              <p:cNvCxnSpPr>
                <a:cxnSpLocks/>
                <a:stCxn id="95" idx="3"/>
                <a:endCxn id="143" idx="0"/>
              </p:cNvCxnSpPr>
              <p:nvPr/>
            </p:nvCxnSpPr>
            <p:spPr>
              <a:xfrm>
                <a:off x="7814195" y="5401391"/>
                <a:ext cx="232459" cy="521227"/>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04CABF6-B669-4C5F-9AE1-0C57857F0391}"/>
                  </a:ext>
                </a:extLst>
              </p:cNvPr>
              <p:cNvGrpSpPr/>
              <p:nvPr/>
            </p:nvGrpSpPr>
            <p:grpSpPr>
              <a:xfrm>
                <a:off x="5109675" y="4704250"/>
                <a:ext cx="3762961" cy="2001561"/>
                <a:chOff x="5109675" y="4704250"/>
                <a:chExt cx="3762961" cy="2001561"/>
              </a:xfrm>
            </p:grpSpPr>
            <p:sp>
              <p:nvSpPr>
                <p:cNvPr id="95" name="Flowchart: Decision 94">
                  <a:extLst>
                    <a:ext uri="{FF2B5EF4-FFF2-40B4-BE49-F238E27FC236}">
                      <a16:creationId xmlns:a16="http://schemas.microsoft.com/office/drawing/2014/main" id="{4BFD4EE4-05BA-43EE-B1D8-35F166928BF0}"/>
                    </a:ext>
                  </a:extLst>
                </p:cNvPr>
                <p:cNvSpPr/>
                <p:nvPr/>
              </p:nvSpPr>
              <p:spPr>
                <a:xfrm>
                  <a:off x="6162219" y="470425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grpSp>
              <p:nvGrpSpPr>
                <p:cNvPr id="96" name="Group 95">
                  <a:extLst>
                    <a:ext uri="{FF2B5EF4-FFF2-40B4-BE49-F238E27FC236}">
                      <a16:creationId xmlns:a16="http://schemas.microsoft.com/office/drawing/2014/main" id="{40D0B3D4-DCDD-4521-B240-99D8D86B4BD3}"/>
                    </a:ext>
                  </a:extLst>
                </p:cNvPr>
                <p:cNvGrpSpPr/>
                <p:nvPr/>
              </p:nvGrpSpPr>
              <p:grpSpPr>
                <a:xfrm>
                  <a:off x="7220672" y="5922618"/>
                  <a:ext cx="1651964" cy="783193"/>
                  <a:chOff x="7220672" y="5922618"/>
                  <a:chExt cx="1651964" cy="783193"/>
                </a:xfrm>
              </p:grpSpPr>
              <p:grpSp>
                <p:nvGrpSpPr>
                  <p:cNvPr id="128" name="Group 127">
                    <a:extLst>
                      <a:ext uri="{FF2B5EF4-FFF2-40B4-BE49-F238E27FC236}">
                        <a16:creationId xmlns:a16="http://schemas.microsoft.com/office/drawing/2014/main" id="{7D8E6905-42DF-402A-9425-539B87EBAEEB}"/>
                      </a:ext>
                    </a:extLst>
                  </p:cNvPr>
                  <p:cNvGrpSpPr/>
                  <p:nvPr/>
                </p:nvGrpSpPr>
                <p:grpSpPr>
                  <a:xfrm>
                    <a:off x="7220672" y="5922618"/>
                    <a:ext cx="1651964" cy="783193"/>
                    <a:chOff x="11609582" y="6864507"/>
                    <a:chExt cx="1651964" cy="783193"/>
                  </a:xfrm>
                  <a:solidFill>
                    <a:schemeClr val="bg2">
                      <a:lumMod val="60000"/>
                      <a:lumOff val="40000"/>
                    </a:schemeClr>
                  </a:solidFill>
                </p:grpSpPr>
                <p:sp>
                  <p:nvSpPr>
                    <p:cNvPr id="143" name="TextBox 210">
                      <a:extLst>
                        <a:ext uri="{FF2B5EF4-FFF2-40B4-BE49-F238E27FC236}">
                          <a16:creationId xmlns:a16="http://schemas.microsoft.com/office/drawing/2014/main" id="{594C585E-B687-40E4-B05C-DA5C277FDD17}"/>
                        </a:ext>
                      </a:extLst>
                    </p:cNvPr>
                    <p:cNvSpPr txBox="1"/>
                    <p:nvPr/>
                  </p:nvSpPr>
                  <p:spPr>
                    <a:xfrm>
                      <a:off x="11609582" y="6864507"/>
                      <a:ext cx="1651964"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EKS managed Linux containers</a:t>
                      </a:r>
                    </a:p>
                  </p:txBody>
                </p:sp>
                <p:grpSp>
                  <p:nvGrpSpPr>
                    <p:cNvPr id="144" name="Group 143">
                      <a:extLst>
                        <a:ext uri="{FF2B5EF4-FFF2-40B4-BE49-F238E27FC236}">
                          <a16:creationId xmlns:a16="http://schemas.microsoft.com/office/drawing/2014/main" id="{4989B042-26CA-4693-BAB7-2CF9864F0A18}"/>
                        </a:ext>
                      </a:extLst>
                    </p:cNvPr>
                    <p:cNvGrpSpPr/>
                    <p:nvPr/>
                  </p:nvGrpSpPr>
                  <p:grpSpPr>
                    <a:xfrm>
                      <a:off x="11662912" y="7087679"/>
                      <a:ext cx="407735" cy="404527"/>
                      <a:chOff x="10697936" y="5160762"/>
                      <a:chExt cx="495300" cy="491407"/>
                    </a:xfrm>
                    <a:grpFill/>
                  </p:grpSpPr>
                  <p:sp>
                    <p:nvSpPr>
                      <p:cNvPr id="145" name="Freeform: Shape 144">
                        <a:extLst>
                          <a:ext uri="{FF2B5EF4-FFF2-40B4-BE49-F238E27FC236}">
                            <a16:creationId xmlns:a16="http://schemas.microsoft.com/office/drawing/2014/main" id="{3B6814C7-E566-4AC5-8DF6-82C3D7C0BBF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6" name="Freeform: Shape 145">
                        <a:extLst>
                          <a:ext uri="{FF2B5EF4-FFF2-40B4-BE49-F238E27FC236}">
                            <a16:creationId xmlns:a16="http://schemas.microsoft.com/office/drawing/2014/main" id="{83FD5E51-E898-4DAC-A07A-E163A6506BFC}"/>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7" name="Freeform: Shape 146">
                        <a:extLst>
                          <a:ext uri="{FF2B5EF4-FFF2-40B4-BE49-F238E27FC236}">
                            <a16:creationId xmlns:a16="http://schemas.microsoft.com/office/drawing/2014/main" id="{E869871C-3700-4915-A61E-784302E52527}"/>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8" name="Freeform: Shape 147">
                        <a:extLst>
                          <a:ext uri="{FF2B5EF4-FFF2-40B4-BE49-F238E27FC236}">
                            <a16:creationId xmlns:a16="http://schemas.microsoft.com/office/drawing/2014/main" id="{3D21756F-CC27-4468-BD90-21F50386C0C2}"/>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9" name="Freeform: Shape 148">
                        <a:extLst>
                          <a:ext uri="{FF2B5EF4-FFF2-40B4-BE49-F238E27FC236}">
                            <a16:creationId xmlns:a16="http://schemas.microsoft.com/office/drawing/2014/main" id="{00A9D5F3-9C44-4C57-ACA3-14D66387142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Freeform: Shape 149">
                        <a:extLst>
                          <a:ext uri="{FF2B5EF4-FFF2-40B4-BE49-F238E27FC236}">
                            <a16:creationId xmlns:a16="http://schemas.microsoft.com/office/drawing/2014/main" id="{AD806A89-E6AE-4D7B-98F5-F8CDAD64954B}"/>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Freeform: Shape 150">
                        <a:extLst>
                          <a:ext uri="{FF2B5EF4-FFF2-40B4-BE49-F238E27FC236}">
                            <a16:creationId xmlns:a16="http://schemas.microsoft.com/office/drawing/2014/main" id="{577ECDBB-D747-4B6B-A000-F08DA58B811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Freeform: Shape 151">
                        <a:extLst>
                          <a:ext uri="{FF2B5EF4-FFF2-40B4-BE49-F238E27FC236}">
                            <a16:creationId xmlns:a16="http://schemas.microsoft.com/office/drawing/2014/main" id="{488D7AE6-2861-46CB-9C01-45794082DD1E}"/>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Freeform: Shape 152">
                        <a:extLst>
                          <a:ext uri="{FF2B5EF4-FFF2-40B4-BE49-F238E27FC236}">
                            <a16:creationId xmlns:a16="http://schemas.microsoft.com/office/drawing/2014/main" id="{2D5DC245-4109-4B3E-94BB-56917F4C106E}"/>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Freeform: Shape 153">
                        <a:extLst>
                          <a:ext uri="{FF2B5EF4-FFF2-40B4-BE49-F238E27FC236}">
                            <a16:creationId xmlns:a16="http://schemas.microsoft.com/office/drawing/2014/main" id="{0F00DF33-3D27-4E4F-9577-A5CBCFA6BD0A}"/>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Freeform: Shape 154">
                        <a:extLst>
                          <a:ext uri="{FF2B5EF4-FFF2-40B4-BE49-F238E27FC236}">
                            <a16:creationId xmlns:a16="http://schemas.microsoft.com/office/drawing/2014/main" id="{DA4A7C82-35D9-4235-88EE-5A395635BFC8}"/>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Freeform: Shape 155">
                        <a:extLst>
                          <a:ext uri="{FF2B5EF4-FFF2-40B4-BE49-F238E27FC236}">
                            <a16:creationId xmlns:a16="http://schemas.microsoft.com/office/drawing/2014/main" id="{B29952B3-D3FE-498D-AC5D-C2E309D46F6C}"/>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7" name="Freeform: Shape 156">
                        <a:extLst>
                          <a:ext uri="{FF2B5EF4-FFF2-40B4-BE49-F238E27FC236}">
                            <a16:creationId xmlns:a16="http://schemas.microsoft.com/office/drawing/2014/main" id="{EB291EA7-3C0D-4C5F-A8E8-FD6991DDFE5D}"/>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29" name="Group 128">
                    <a:extLst>
                      <a:ext uri="{FF2B5EF4-FFF2-40B4-BE49-F238E27FC236}">
                        <a16:creationId xmlns:a16="http://schemas.microsoft.com/office/drawing/2014/main" id="{DA805458-BDC1-4360-BFEC-3BB57F75C1BD}"/>
                      </a:ext>
                    </a:extLst>
                  </p:cNvPr>
                  <p:cNvGrpSpPr/>
                  <p:nvPr/>
                </p:nvGrpSpPr>
                <p:grpSpPr>
                  <a:xfrm>
                    <a:off x="7328889" y="6104171"/>
                    <a:ext cx="407735" cy="404527"/>
                    <a:chOff x="10697936" y="5160762"/>
                    <a:chExt cx="495300" cy="491407"/>
                  </a:xfrm>
                  <a:solidFill>
                    <a:schemeClr val="tx1"/>
                  </a:solidFill>
                </p:grpSpPr>
                <p:sp>
                  <p:nvSpPr>
                    <p:cNvPr id="130" name="Freeform: Shape 129">
                      <a:extLst>
                        <a:ext uri="{FF2B5EF4-FFF2-40B4-BE49-F238E27FC236}">
                          <a16:creationId xmlns:a16="http://schemas.microsoft.com/office/drawing/2014/main" id="{684DACCA-CBF9-4FBA-B1AD-7D2401DBAE0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Freeform: Shape 130">
                      <a:extLst>
                        <a:ext uri="{FF2B5EF4-FFF2-40B4-BE49-F238E27FC236}">
                          <a16:creationId xmlns:a16="http://schemas.microsoft.com/office/drawing/2014/main" id="{344BB8DA-5586-46DF-A891-D9F663D33281}"/>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2" name="Freeform: Shape 131">
                      <a:extLst>
                        <a:ext uri="{FF2B5EF4-FFF2-40B4-BE49-F238E27FC236}">
                          <a16:creationId xmlns:a16="http://schemas.microsoft.com/office/drawing/2014/main" id="{4EAA812D-D4EB-4829-ACC6-F5A34945E79B}"/>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Freeform: Shape 132">
                      <a:extLst>
                        <a:ext uri="{FF2B5EF4-FFF2-40B4-BE49-F238E27FC236}">
                          <a16:creationId xmlns:a16="http://schemas.microsoft.com/office/drawing/2014/main" id="{8BAE950D-7C35-4752-BD38-A7625FF3D1B9}"/>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Freeform: Shape 133">
                      <a:extLst>
                        <a:ext uri="{FF2B5EF4-FFF2-40B4-BE49-F238E27FC236}">
                          <a16:creationId xmlns:a16="http://schemas.microsoft.com/office/drawing/2014/main" id="{1BDDFDC0-4A46-4C6B-825E-FD680E615D6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Freeform: Shape 134">
                      <a:extLst>
                        <a:ext uri="{FF2B5EF4-FFF2-40B4-BE49-F238E27FC236}">
                          <a16:creationId xmlns:a16="http://schemas.microsoft.com/office/drawing/2014/main" id="{E2818589-4251-45BF-BE34-64650C8AB475}"/>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Freeform: Shape 135">
                      <a:extLst>
                        <a:ext uri="{FF2B5EF4-FFF2-40B4-BE49-F238E27FC236}">
                          <a16:creationId xmlns:a16="http://schemas.microsoft.com/office/drawing/2014/main" id="{2ACA16F6-7C3C-40A4-B32E-269AD103E76F}"/>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Freeform: Shape 136">
                      <a:extLst>
                        <a:ext uri="{FF2B5EF4-FFF2-40B4-BE49-F238E27FC236}">
                          <a16:creationId xmlns:a16="http://schemas.microsoft.com/office/drawing/2014/main" id="{4A5C9A22-BC8B-43BE-89A5-DCE36DC65EC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Freeform: Shape 137">
                      <a:extLst>
                        <a:ext uri="{FF2B5EF4-FFF2-40B4-BE49-F238E27FC236}">
                          <a16:creationId xmlns:a16="http://schemas.microsoft.com/office/drawing/2014/main" id="{6AB1B629-1BED-47F2-A953-6DAC7CC5E17B}"/>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Freeform: Shape 138">
                      <a:extLst>
                        <a:ext uri="{FF2B5EF4-FFF2-40B4-BE49-F238E27FC236}">
                          <a16:creationId xmlns:a16="http://schemas.microsoft.com/office/drawing/2014/main" id="{795FDF6A-C8DC-489C-B327-4230379192F5}"/>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Freeform: Shape 139">
                      <a:extLst>
                        <a:ext uri="{FF2B5EF4-FFF2-40B4-BE49-F238E27FC236}">
                          <a16:creationId xmlns:a16="http://schemas.microsoft.com/office/drawing/2014/main" id="{E290DDF0-888B-4622-8DA2-3BB44C25D6EA}"/>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1" name="Freeform: Shape 140">
                      <a:extLst>
                        <a:ext uri="{FF2B5EF4-FFF2-40B4-BE49-F238E27FC236}">
                          <a16:creationId xmlns:a16="http://schemas.microsoft.com/office/drawing/2014/main" id="{93D48AE4-752E-4328-AD07-957C9BF00B6A}"/>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2" name="Freeform: Shape 141">
                      <a:extLst>
                        <a:ext uri="{FF2B5EF4-FFF2-40B4-BE49-F238E27FC236}">
                          <a16:creationId xmlns:a16="http://schemas.microsoft.com/office/drawing/2014/main" id="{C7CDA447-913D-4549-B90D-69870B5279C5}"/>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97" name="Group 96">
                  <a:extLst>
                    <a:ext uri="{FF2B5EF4-FFF2-40B4-BE49-F238E27FC236}">
                      <a16:creationId xmlns:a16="http://schemas.microsoft.com/office/drawing/2014/main" id="{E206AA29-9B25-4795-B324-9E77475D158C}"/>
                    </a:ext>
                  </a:extLst>
                </p:cNvPr>
                <p:cNvGrpSpPr/>
                <p:nvPr/>
              </p:nvGrpSpPr>
              <p:grpSpPr>
                <a:xfrm>
                  <a:off x="5109675" y="5920457"/>
                  <a:ext cx="1625117" cy="783193"/>
                  <a:chOff x="7220671" y="5922618"/>
                  <a:chExt cx="1625117" cy="783193"/>
                </a:xfrm>
              </p:grpSpPr>
              <p:grpSp>
                <p:nvGrpSpPr>
                  <p:cNvPr id="98" name="Group 97">
                    <a:extLst>
                      <a:ext uri="{FF2B5EF4-FFF2-40B4-BE49-F238E27FC236}">
                        <a16:creationId xmlns:a16="http://schemas.microsoft.com/office/drawing/2014/main" id="{E759D51E-C1CA-4A46-8525-F0AC974F9A5B}"/>
                      </a:ext>
                    </a:extLst>
                  </p:cNvPr>
                  <p:cNvGrpSpPr/>
                  <p:nvPr/>
                </p:nvGrpSpPr>
                <p:grpSpPr>
                  <a:xfrm>
                    <a:off x="7220671" y="5922618"/>
                    <a:ext cx="1625117" cy="783193"/>
                    <a:chOff x="11609581" y="6864507"/>
                    <a:chExt cx="1625117" cy="783193"/>
                  </a:xfrm>
                  <a:solidFill>
                    <a:schemeClr val="bg2">
                      <a:lumMod val="60000"/>
                      <a:lumOff val="40000"/>
                    </a:schemeClr>
                  </a:solidFill>
                </p:grpSpPr>
                <p:sp>
                  <p:nvSpPr>
                    <p:cNvPr id="113" name="TextBox 296">
                      <a:extLst>
                        <a:ext uri="{FF2B5EF4-FFF2-40B4-BE49-F238E27FC236}">
                          <a16:creationId xmlns:a16="http://schemas.microsoft.com/office/drawing/2014/main" id="{6CF5BB1B-13CC-4368-9027-E9E2E49CD621}"/>
                        </a:ext>
                      </a:extLst>
                    </p:cNvPr>
                    <p:cNvSpPr txBox="1"/>
                    <p:nvPr/>
                  </p:nvSpPr>
                  <p:spPr>
                    <a:xfrm>
                      <a:off x="11609581" y="6864507"/>
                      <a:ext cx="1625117"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ECS managed Linux containers</a:t>
                      </a:r>
                    </a:p>
                  </p:txBody>
                </p:sp>
                <p:grpSp>
                  <p:nvGrpSpPr>
                    <p:cNvPr id="114" name="Group 113">
                      <a:extLst>
                        <a:ext uri="{FF2B5EF4-FFF2-40B4-BE49-F238E27FC236}">
                          <a16:creationId xmlns:a16="http://schemas.microsoft.com/office/drawing/2014/main" id="{BC51AF1A-B4EB-4D94-B847-5FA4AEE648B0}"/>
                        </a:ext>
                      </a:extLst>
                    </p:cNvPr>
                    <p:cNvGrpSpPr/>
                    <p:nvPr/>
                  </p:nvGrpSpPr>
                  <p:grpSpPr>
                    <a:xfrm>
                      <a:off x="11662912" y="7087679"/>
                      <a:ext cx="407735" cy="404527"/>
                      <a:chOff x="10697936" y="5160762"/>
                      <a:chExt cx="495300" cy="491407"/>
                    </a:xfrm>
                    <a:grpFill/>
                  </p:grpSpPr>
                  <p:sp>
                    <p:nvSpPr>
                      <p:cNvPr id="115" name="Freeform: Shape 114">
                        <a:extLst>
                          <a:ext uri="{FF2B5EF4-FFF2-40B4-BE49-F238E27FC236}">
                            <a16:creationId xmlns:a16="http://schemas.microsoft.com/office/drawing/2014/main" id="{BAB5451A-AEEB-425D-9626-8374B889D9EC}"/>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6" name="Freeform: Shape 115">
                        <a:extLst>
                          <a:ext uri="{FF2B5EF4-FFF2-40B4-BE49-F238E27FC236}">
                            <a16:creationId xmlns:a16="http://schemas.microsoft.com/office/drawing/2014/main" id="{783EF7F1-1A73-487A-B136-7FBD3DCF11A0}"/>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Freeform: Shape 116">
                        <a:extLst>
                          <a:ext uri="{FF2B5EF4-FFF2-40B4-BE49-F238E27FC236}">
                            <a16:creationId xmlns:a16="http://schemas.microsoft.com/office/drawing/2014/main" id="{5BEAF530-5A0D-4B7E-B269-092A1D2D4620}"/>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8" name="Freeform: Shape 117">
                        <a:extLst>
                          <a:ext uri="{FF2B5EF4-FFF2-40B4-BE49-F238E27FC236}">
                            <a16:creationId xmlns:a16="http://schemas.microsoft.com/office/drawing/2014/main" id="{D8E2B8E1-9CD7-4B79-AFA8-44BCE154C135}"/>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Shape 118">
                        <a:extLst>
                          <a:ext uri="{FF2B5EF4-FFF2-40B4-BE49-F238E27FC236}">
                            <a16:creationId xmlns:a16="http://schemas.microsoft.com/office/drawing/2014/main" id="{B119E3DC-51D9-4E2F-9956-21C6EB9847D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Freeform: Shape 119">
                        <a:extLst>
                          <a:ext uri="{FF2B5EF4-FFF2-40B4-BE49-F238E27FC236}">
                            <a16:creationId xmlns:a16="http://schemas.microsoft.com/office/drawing/2014/main" id="{9EE6F5FE-02F5-4B7B-B158-2C772D48207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1" name="Freeform: Shape 120">
                        <a:extLst>
                          <a:ext uri="{FF2B5EF4-FFF2-40B4-BE49-F238E27FC236}">
                            <a16:creationId xmlns:a16="http://schemas.microsoft.com/office/drawing/2014/main" id="{36B2E745-0524-40D0-9C25-3D2F1CE407D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Freeform: Shape 121">
                        <a:extLst>
                          <a:ext uri="{FF2B5EF4-FFF2-40B4-BE49-F238E27FC236}">
                            <a16:creationId xmlns:a16="http://schemas.microsoft.com/office/drawing/2014/main" id="{98CC216A-4A66-40F7-84D4-9ABC4A0C5ED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Freeform: Shape 122">
                        <a:extLst>
                          <a:ext uri="{FF2B5EF4-FFF2-40B4-BE49-F238E27FC236}">
                            <a16:creationId xmlns:a16="http://schemas.microsoft.com/office/drawing/2014/main" id="{D00AB98D-88AF-49B4-B6B7-9EAF8E088854}"/>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4" name="Freeform: Shape 123">
                        <a:extLst>
                          <a:ext uri="{FF2B5EF4-FFF2-40B4-BE49-F238E27FC236}">
                            <a16:creationId xmlns:a16="http://schemas.microsoft.com/office/drawing/2014/main" id="{A0367F0E-6918-42A6-8817-65D356A95738}"/>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5" name="Freeform: Shape 124">
                        <a:extLst>
                          <a:ext uri="{FF2B5EF4-FFF2-40B4-BE49-F238E27FC236}">
                            <a16:creationId xmlns:a16="http://schemas.microsoft.com/office/drawing/2014/main" id="{45145A35-1570-4590-99AF-39C3CB225D71}"/>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Freeform: Shape 125">
                        <a:extLst>
                          <a:ext uri="{FF2B5EF4-FFF2-40B4-BE49-F238E27FC236}">
                            <a16:creationId xmlns:a16="http://schemas.microsoft.com/office/drawing/2014/main" id="{BD951C29-5D77-4263-B3B3-E10F5970F18B}"/>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7" name="Freeform: Shape 126">
                        <a:extLst>
                          <a:ext uri="{FF2B5EF4-FFF2-40B4-BE49-F238E27FC236}">
                            <a16:creationId xmlns:a16="http://schemas.microsoft.com/office/drawing/2014/main" id="{E9D6381F-2EB3-4A2F-ABC5-FBA1F8F4EA61}"/>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99" name="Group 98">
                    <a:extLst>
                      <a:ext uri="{FF2B5EF4-FFF2-40B4-BE49-F238E27FC236}">
                        <a16:creationId xmlns:a16="http://schemas.microsoft.com/office/drawing/2014/main" id="{6F4E4057-F364-4AEE-805D-1D3AE942C419}"/>
                      </a:ext>
                    </a:extLst>
                  </p:cNvPr>
                  <p:cNvGrpSpPr/>
                  <p:nvPr/>
                </p:nvGrpSpPr>
                <p:grpSpPr>
                  <a:xfrm>
                    <a:off x="7328889" y="6104171"/>
                    <a:ext cx="407735" cy="404527"/>
                    <a:chOff x="10697936" y="5160762"/>
                    <a:chExt cx="495300" cy="491407"/>
                  </a:xfrm>
                  <a:solidFill>
                    <a:schemeClr val="tx1"/>
                  </a:solidFill>
                </p:grpSpPr>
                <p:sp>
                  <p:nvSpPr>
                    <p:cNvPr id="100" name="Freeform: Shape 99">
                      <a:extLst>
                        <a:ext uri="{FF2B5EF4-FFF2-40B4-BE49-F238E27FC236}">
                          <a16:creationId xmlns:a16="http://schemas.microsoft.com/office/drawing/2014/main" id="{087FC8EA-D893-42F3-9F56-18CC2589530D}"/>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1" name="Freeform: Shape 100">
                      <a:extLst>
                        <a:ext uri="{FF2B5EF4-FFF2-40B4-BE49-F238E27FC236}">
                          <a16:creationId xmlns:a16="http://schemas.microsoft.com/office/drawing/2014/main" id="{05057DCF-D7FC-408E-9CCF-13BD905173EB}"/>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Freeform: Shape 101">
                      <a:extLst>
                        <a:ext uri="{FF2B5EF4-FFF2-40B4-BE49-F238E27FC236}">
                          <a16:creationId xmlns:a16="http://schemas.microsoft.com/office/drawing/2014/main" id="{56F83739-DDA6-4E39-ADBB-3E080D3A84A6}"/>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Freeform: Shape 102">
                      <a:extLst>
                        <a:ext uri="{FF2B5EF4-FFF2-40B4-BE49-F238E27FC236}">
                          <a16:creationId xmlns:a16="http://schemas.microsoft.com/office/drawing/2014/main" id="{3D0D28F7-2B4F-405E-BFA9-EA1916C3FA5D}"/>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Shape 103">
                      <a:extLst>
                        <a:ext uri="{FF2B5EF4-FFF2-40B4-BE49-F238E27FC236}">
                          <a16:creationId xmlns:a16="http://schemas.microsoft.com/office/drawing/2014/main" id="{21A21564-7FE3-45C0-8E90-85A4DB0EE1D1}"/>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Freeform: Shape 104">
                      <a:extLst>
                        <a:ext uri="{FF2B5EF4-FFF2-40B4-BE49-F238E27FC236}">
                          <a16:creationId xmlns:a16="http://schemas.microsoft.com/office/drawing/2014/main" id="{BA8BF209-41A6-412E-9808-7DD840DBEA2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reeform: Shape 105">
                      <a:extLst>
                        <a:ext uri="{FF2B5EF4-FFF2-40B4-BE49-F238E27FC236}">
                          <a16:creationId xmlns:a16="http://schemas.microsoft.com/office/drawing/2014/main" id="{25B61843-AE21-468E-9C48-566684194E09}"/>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reeform: Shape 106">
                      <a:extLst>
                        <a:ext uri="{FF2B5EF4-FFF2-40B4-BE49-F238E27FC236}">
                          <a16:creationId xmlns:a16="http://schemas.microsoft.com/office/drawing/2014/main" id="{C3B96429-0285-4728-B075-1134DA7958E2}"/>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Freeform: Shape 107">
                      <a:extLst>
                        <a:ext uri="{FF2B5EF4-FFF2-40B4-BE49-F238E27FC236}">
                          <a16:creationId xmlns:a16="http://schemas.microsoft.com/office/drawing/2014/main" id="{1AF13A24-2CCF-4FF2-AB97-3A3CA6BF722C}"/>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Freeform: Shape 108">
                      <a:extLst>
                        <a:ext uri="{FF2B5EF4-FFF2-40B4-BE49-F238E27FC236}">
                          <a16:creationId xmlns:a16="http://schemas.microsoft.com/office/drawing/2014/main" id="{7DBDBEA1-FA71-4C82-9480-B7FC1FAFBBD0}"/>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Freeform: Shape 109">
                      <a:extLst>
                        <a:ext uri="{FF2B5EF4-FFF2-40B4-BE49-F238E27FC236}">
                          <a16:creationId xmlns:a16="http://schemas.microsoft.com/office/drawing/2014/main" id="{65D6A920-19F8-4F71-B2BB-78B4124593F6}"/>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Freeform: Shape 110">
                      <a:extLst>
                        <a:ext uri="{FF2B5EF4-FFF2-40B4-BE49-F238E27FC236}">
                          <a16:creationId xmlns:a16="http://schemas.microsoft.com/office/drawing/2014/main" id="{DA3CDA41-ACF4-497A-831F-297DF21C9765}"/>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Freeform: Shape 111">
                      <a:extLst>
                        <a:ext uri="{FF2B5EF4-FFF2-40B4-BE49-F238E27FC236}">
                          <a16:creationId xmlns:a16="http://schemas.microsoft.com/office/drawing/2014/main" id="{1381719D-E6CF-4D5C-8771-23CA18EFFB7B}"/>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grpSp>
      <p:cxnSp>
        <p:nvCxnSpPr>
          <p:cNvPr id="69" name="Connector: Elbow 68">
            <a:extLst>
              <a:ext uri="{FF2B5EF4-FFF2-40B4-BE49-F238E27FC236}">
                <a16:creationId xmlns:a16="http://schemas.microsoft.com/office/drawing/2014/main" id="{4F5FE94F-0A09-417F-B8C0-608530BD713A}"/>
              </a:ext>
            </a:extLst>
          </p:cNvPr>
          <p:cNvCxnSpPr>
            <a:cxnSpLocks/>
            <a:stCxn id="51" idx="2"/>
            <a:endCxn id="40" idx="1"/>
          </p:cNvCxnSpPr>
          <p:nvPr/>
        </p:nvCxnSpPr>
        <p:spPr>
          <a:xfrm rot="16200000" flipH="1">
            <a:off x="7596945" y="4440367"/>
            <a:ext cx="1216884" cy="191033"/>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166">
            <a:extLst>
              <a:ext uri="{FF2B5EF4-FFF2-40B4-BE49-F238E27FC236}">
                <a16:creationId xmlns:a16="http://schemas.microsoft.com/office/drawing/2014/main" id="{97789686-66A9-4E7C-A20D-4791257A839D}"/>
              </a:ext>
            </a:extLst>
          </p:cNvPr>
          <p:cNvSpPr txBox="1"/>
          <p:nvPr/>
        </p:nvSpPr>
        <p:spPr>
          <a:xfrm>
            <a:off x="7696568" y="4241606"/>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71" name="TextBox 158">
            <a:extLst>
              <a:ext uri="{FF2B5EF4-FFF2-40B4-BE49-F238E27FC236}">
                <a16:creationId xmlns:a16="http://schemas.microsoft.com/office/drawing/2014/main" id="{6ED5FD82-E223-440A-B637-DE0014AA9AA0}"/>
              </a:ext>
            </a:extLst>
          </p:cNvPr>
          <p:cNvSpPr txBox="1"/>
          <p:nvPr/>
        </p:nvSpPr>
        <p:spPr>
          <a:xfrm>
            <a:off x="10858238" y="2919959"/>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cxnSp>
        <p:nvCxnSpPr>
          <p:cNvPr id="72" name="Connector: Elbow 71">
            <a:extLst>
              <a:ext uri="{FF2B5EF4-FFF2-40B4-BE49-F238E27FC236}">
                <a16:creationId xmlns:a16="http://schemas.microsoft.com/office/drawing/2014/main" id="{39A2B3B8-8161-43EF-819B-73BC894A1F0A}"/>
              </a:ext>
            </a:extLst>
          </p:cNvPr>
          <p:cNvCxnSpPr>
            <a:cxnSpLocks/>
            <a:stCxn id="41" idx="3"/>
            <a:endCxn id="163" idx="2"/>
          </p:cNvCxnSpPr>
          <p:nvPr/>
        </p:nvCxnSpPr>
        <p:spPr>
          <a:xfrm flipV="1">
            <a:off x="10949766" y="2624099"/>
            <a:ext cx="321954" cy="60620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26CA92B8-CF35-4922-AD8E-E370212ED455}"/>
              </a:ext>
            </a:extLst>
          </p:cNvPr>
          <p:cNvGrpSpPr/>
          <p:nvPr/>
        </p:nvGrpSpPr>
        <p:grpSpPr>
          <a:xfrm>
            <a:off x="5185882" y="3789471"/>
            <a:ext cx="1651964" cy="953453"/>
            <a:chOff x="5214189" y="3816648"/>
            <a:chExt cx="1651964" cy="953453"/>
          </a:xfrm>
        </p:grpSpPr>
        <p:sp>
          <p:nvSpPr>
            <p:cNvPr id="74" name="TextBox 208">
              <a:extLst>
                <a:ext uri="{FF2B5EF4-FFF2-40B4-BE49-F238E27FC236}">
                  <a16:creationId xmlns:a16="http://schemas.microsoft.com/office/drawing/2014/main" id="{2EEF66F5-0B2A-4B1E-9C3C-FB9B62FE5AEB}"/>
                </a:ext>
              </a:extLst>
            </p:cNvPr>
            <p:cNvSpPr txBox="1"/>
            <p:nvPr/>
          </p:nvSpPr>
          <p:spPr>
            <a:xfrm>
              <a:off x="5214189" y="3816648"/>
              <a:ext cx="1651964" cy="953453"/>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ECS managed Windows  containers</a:t>
              </a:r>
            </a:p>
          </p:txBody>
        </p:sp>
        <p:grpSp>
          <p:nvGrpSpPr>
            <p:cNvPr id="75" name="Group 74">
              <a:extLst>
                <a:ext uri="{FF2B5EF4-FFF2-40B4-BE49-F238E27FC236}">
                  <a16:creationId xmlns:a16="http://schemas.microsoft.com/office/drawing/2014/main" id="{E4784430-9D7D-4F27-AA7B-1D1CEC636AC4}"/>
                </a:ext>
              </a:extLst>
            </p:cNvPr>
            <p:cNvGrpSpPr/>
            <p:nvPr/>
          </p:nvGrpSpPr>
          <p:grpSpPr>
            <a:xfrm>
              <a:off x="5366850" y="4093612"/>
              <a:ext cx="327516" cy="367117"/>
              <a:chOff x="10697936" y="5160762"/>
              <a:chExt cx="495300" cy="491407"/>
            </a:xfrm>
            <a:solidFill>
              <a:schemeClr val="tx1"/>
            </a:solidFill>
          </p:grpSpPr>
          <p:sp>
            <p:nvSpPr>
              <p:cNvPr id="76" name="Freeform: Shape 75">
                <a:extLst>
                  <a:ext uri="{FF2B5EF4-FFF2-40B4-BE49-F238E27FC236}">
                    <a16:creationId xmlns:a16="http://schemas.microsoft.com/office/drawing/2014/main" id="{1A29958C-DB37-4937-80E6-DB10B285CD0C}"/>
                  </a:ext>
                </a:extLst>
              </p:cNvPr>
              <p:cNvSpPr/>
              <p:nvPr/>
            </p:nvSpPr>
            <p:spPr>
              <a:xfrm>
                <a:off x="10810712" y="5160762"/>
                <a:ext cx="266700" cy="266699"/>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Freeform: Shape 76">
                <a:extLst>
                  <a:ext uri="{FF2B5EF4-FFF2-40B4-BE49-F238E27FC236}">
                    <a16:creationId xmlns:a16="http://schemas.microsoft.com/office/drawing/2014/main" id="{6CAD1C56-4264-40E6-BCC8-BAD199561581}"/>
                  </a:ext>
                </a:extLst>
              </p:cNvPr>
              <p:cNvSpPr/>
              <p:nvPr/>
            </p:nvSpPr>
            <p:spPr>
              <a:xfrm>
                <a:off x="10811379" y="5219632"/>
                <a:ext cx="142875" cy="200024"/>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Freeform: Shape 77">
                <a:extLst>
                  <a:ext uri="{FF2B5EF4-FFF2-40B4-BE49-F238E27FC236}">
                    <a16:creationId xmlns:a16="http://schemas.microsoft.com/office/drawing/2014/main" id="{62014D16-3EB1-4B81-9E22-A196210E2989}"/>
                  </a:ext>
                </a:extLst>
              </p:cNvPr>
              <p:cNvSpPr/>
              <p:nvPr/>
            </p:nvSpPr>
            <p:spPr>
              <a:xfrm>
                <a:off x="10897961" y="5536254"/>
                <a:ext cx="114301" cy="114299"/>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Freeform: Shape 78">
                <a:extLst>
                  <a:ext uri="{FF2B5EF4-FFF2-40B4-BE49-F238E27FC236}">
                    <a16:creationId xmlns:a16="http://schemas.microsoft.com/office/drawing/2014/main" id="{1CAF6FB0-FF84-40F5-94C6-9F098B7ABE40}"/>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Freeform: Shape 79">
                <a:extLst>
                  <a:ext uri="{FF2B5EF4-FFF2-40B4-BE49-F238E27FC236}">
                    <a16:creationId xmlns:a16="http://schemas.microsoft.com/office/drawing/2014/main" id="{51A8494D-2F9F-432D-BC74-1F8E03FA48D3}"/>
                  </a:ext>
                </a:extLst>
              </p:cNvPr>
              <p:cNvSpPr/>
              <p:nvPr/>
            </p:nvSpPr>
            <p:spPr>
              <a:xfrm>
                <a:off x="10951768" y="5559152"/>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Freeform: Shape 80">
                <a:extLst>
                  <a:ext uri="{FF2B5EF4-FFF2-40B4-BE49-F238E27FC236}">
                    <a16:creationId xmlns:a16="http://schemas.microsoft.com/office/drawing/2014/main" id="{0A5AC75E-6D4D-440D-B5E0-0867A881B5AC}"/>
                  </a:ext>
                </a:extLst>
              </p:cNvPr>
              <p:cNvSpPr/>
              <p:nvPr/>
            </p:nvSpPr>
            <p:spPr>
              <a:xfrm>
                <a:off x="11002736" y="5475009"/>
                <a:ext cx="114301" cy="114299"/>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Freeform: Shape 81">
                <a:extLst>
                  <a:ext uri="{FF2B5EF4-FFF2-40B4-BE49-F238E27FC236}">
                    <a16:creationId xmlns:a16="http://schemas.microsoft.com/office/drawing/2014/main" id="{F6C420E5-4709-4AE3-881E-F5C3AA78C372}"/>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Freeform: Shape 82">
                <a:extLst>
                  <a:ext uri="{FF2B5EF4-FFF2-40B4-BE49-F238E27FC236}">
                    <a16:creationId xmlns:a16="http://schemas.microsoft.com/office/drawing/2014/main" id="{34522359-5752-41E7-8EE9-DA5A6E852581}"/>
                  </a:ext>
                </a:extLst>
              </p:cNvPr>
              <p:cNvSpPr/>
              <p:nvPr/>
            </p:nvSpPr>
            <p:spPr>
              <a:xfrm>
                <a:off x="11056566" y="5498495"/>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Freeform: Shape 83">
                <a:extLst>
                  <a:ext uri="{FF2B5EF4-FFF2-40B4-BE49-F238E27FC236}">
                    <a16:creationId xmlns:a16="http://schemas.microsoft.com/office/drawing/2014/main" id="{F80EAA2D-53C1-444D-AA7D-519CD6C1E2FA}"/>
                  </a:ext>
                </a:extLst>
              </p:cNvPr>
              <p:cNvSpPr/>
              <p:nvPr/>
            </p:nvSpPr>
            <p:spPr>
              <a:xfrm>
                <a:off x="10793186" y="5475009"/>
                <a:ext cx="114301" cy="114299"/>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Freeform: Shape 84">
                <a:extLst>
                  <a:ext uri="{FF2B5EF4-FFF2-40B4-BE49-F238E27FC236}">
                    <a16:creationId xmlns:a16="http://schemas.microsoft.com/office/drawing/2014/main" id="{89852699-E676-4FD1-90B0-E54C6E68ED9B}"/>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Freeform: Shape 85">
                <a:extLst>
                  <a:ext uri="{FF2B5EF4-FFF2-40B4-BE49-F238E27FC236}">
                    <a16:creationId xmlns:a16="http://schemas.microsoft.com/office/drawing/2014/main" id="{5F72A225-A631-4498-BE33-B4A74E641B8E}"/>
                  </a:ext>
                </a:extLst>
              </p:cNvPr>
              <p:cNvSpPr/>
              <p:nvPr/>
            </p:nvSpPr>
            <p:spPr>
              <a:xfrm>
                <a:off x="10846971" y="5498429"/>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Freeform: Shape 86">
                <a:extLst>
                  <a:ext uri="{FF2B5EF4-FFF2-40B4-BE49-F238E27FC236}">
                    <a16:creationId xmlns:a16="http://schemas.microsoft.com/office/drawing/2014/main" id="{9E60F9F8-9A2F-426C-8B69-8BD2ACA27B2F}"/>
                  </a:ext>
                </a:extLst>
              </p:cNvPr>
              <p:cNvSpPr/>
              <p:nvPr/>
            </p:nvSpPr>
            <p:spPr>
              <a:xfrm>
                <a:off x="10944018" y="5222370"/>
                <a:ext cx="123827"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Freeform: Shape 87">
                <a:extLst>
                  <a:ext uri="{FF2B5EF4-FFF2-40B4-BE49-F238E27FC236}">
                    <a16:creationId xmlns:a16="http://schemas.microsoft.com/office/drawing/2014/main" id="{BF82A82C-96F5-4ADF-93A2-309F6B2AFF95}"/>
                  </a:ext>
                </a:extLst>
              </p:cNvPr>
              <p:cNvSpPr/>
              <p:nvPr/>
            </p:nvSpPr>
            <p:spPr>
              <a:xfrm>
                <a:off x="10697936" y="5314908"/>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235093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856D93-B782-0742-9E6E-72E439EEF3C0}"/>
              </a:ext>
            </a:extLst>
          </p:cNvPr>
          <p:cNvSpPr/>
          <p:nvPr/>
        </p:nvSpPr>
        <p:spPr>
          <a:xfrm>
            <a:off x="4698613" y="1751898"/>
            <a:ext cx="1322478" cy="230832"/>
          </a:xfrm>
          <a:prstGeom prst="rect">
            <a:avLst/>
          </a:prstGeom>
        </p:spPr>
        <p:txBody>
          <a:bodyPr wrap="none" lIns="0" tIns="0" rIns="0" bIns="0">
            <a:spAutoFit/>
          </a:bodyPr>
          <a:lstStyle/>
          <a:p>
            <a:pPr defTabSz="914307"/>
            <a:r>
              <a:rPr lang="en-US" sz="1500" b="1"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rPr>
              <a:t>AWS manages</a:t>
            </a:r>
          </a:p>
        </p:txBody>
      </p:sp>
      <p:sp>
        <p:nvSpPr>
          <p:cNvPr id="12" name="Rectangle 11">
            <a:extLst>
              <a:ext uri="{FF2B5EF4-FFF2-40B4-BE49-F238E27FC236}">
                <a16:creationId xmlns:a16="http://schemas.microsoft.com/office/drawing/2014/main" id="{D92A8840-4AA3-854B-8F62-3A624E278742}"/>
              </a:ext>
            </a:extLst>
          </p:cNvPr>
          <p:cNvSpPr/>
          <p:nvPr/>
        </p:nvSpPr>
        <p:spPr>
          <a:xfrm>
            <a:off x="7561524" y="1751898"/>
            <a:ext cx="1776127" cy="230832"/>
          </a:xfrm>
          <a:prstGeom prst="rect">
            <a:avLst/>
          </a:prstGeom>
        </p:spPr>
        <p:txBody>
          <a:bodyPr wrap="none" lIns="0" tIns="0" rIns="0" bIns="0">
            <a:spAutoFit/>
          </a:bodyPr>
          <a:lstStyle/>
          <a:p>
            <a:pPr defTabSz="914307"/>
            <a:r>
              <a:rPr lang="en-US" sz="1500" b="1"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rPr>
              <a:t>Customer manages</a:t>
            </a:r>
          </a:p>
        </p:txBody>
      </p:sp>
      <p:sp>
        <p:nvSpPr>
          <p:cNvPr id="13" name="Rectangle 12">
            <a:extLst>
              <a:ext uri="{FF2B5EF4-FFF2-40B4-BE49-F238E27FC236}">
                <a16:creationId xmlns:a16="http://schemas.microsoft.com/office/drawing/2014/main" id="{CAF03502-D195-D947-92C7-AA4819053CE3}"/>
              </a:ext>
            </a:extLst>
          </p:cNvPr>
          <p:cNvSpPr/>
          <p:nvPr/>
        </p:nvSpPr>
        <p:spPr>
          <a:xfrm>
            <a:off x="4698613" y="2136551"/>
            <a:ext cx="2652698" cy="852812"/>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 source integrations</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Physical hardware, software,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networking, and facilities</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Provisioning</a:t>
            </a:r>
          </a:p>
        </p:txBody>
      </p:sp>
      <p:sp>
        <p:nvSpPr>
          <p:cNvPr id="14" name="Rectangle 13">
            <a:extLst>
              <a:ext uri="{FF2B5EF4-FFF2-40B4-BE49-F238E27FC236}">
                <a16:creationId xmlns:a16="http://schemas.microsoft.com/office/drawing/2014/main" id="{B3758E0F-74CE-484A-8F27-B5DC29AE799B}"/>
              </a:ext>
            </a:extLst>
          </p:cNvPr>
          <p:cNvSpPr/>
          <p:nvPr/>
        </p:nvSpPr>
        <p:spPr>
          <a:xfrm>
            <a:off x="7561524" y="2427530"/>
            <a:ext cx="1686893" cy="270854"/>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Application code</a:t>
            </a:r>
          </a:p>
        </p:txBody>
      </p:sp>
      <p:sp>
        <p:nvSpPr>
          <p:cNvPr id="15" name="Rectangle 14">
            <a:extLst>
              <a:ext uri="{FF2B5EF4-FFF2-40B4-BE49-F238E27FC236}">
                <a16:creationId xmlns:a16="http://schemas.microsoft.com/office/drawing/2014/main" id="{B35CA35B-BFB0-004E-9A7F-183EE4BDB4CE}"/>
              </a:ext>
            </a:extLst>
          </p:cNvPr>
          <p:cNvSpPr/>
          <p:nvPr/>
        </p:nvSpPr>
        <p:spPr>
          <a:xfrm>
            <a:off x="4698613" y="3133755"/>
            <a:ext cx="2652698" cy="907885"/>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Container orchestration, provisioning</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Cluster scaling</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Physical hardware, host OS/kernel, networking, and facilities</a:t>
            </a:r>
          </a:p>
        </p:txBody>
      </p:sp>
      <p:sp>
        <p:nvSpPr>
          <p:cNvPr id="16" name="Rectangle 15">
            <a:extLst>
              <a:ext uri="{FF2B5EF4-FFF2-40B4-BE49-F238E27FC236}">
                <a16:creationId xmlns:a16="http://schemas.microsoft.com/office/drawing/2014/main" id="{8562743C-728E-5D46-BB7A-7CEE0BB7B74E}"/>
              </a:ext>
            </a:extLst>
          </p:cNvPr>
          <p:cNvSpPr/>
          <p:nvPr/>
        </p:nvSpPr>
        <p:spPr>
          <a:xfrm>
            <a:off x="7561524" y="3150719"/>
            <a:ext cx="4272258" cy="873958"/>
          </a:xfrm>
          <a:prstGeom prst="rect">
            <a:avLst/>
          </a:prstGeom>
        </p:spPr>
        <p:txBody>
          <a:bodyPr wrap="square" lIns="0" tIns="0" rIns="0" bIns="0" numCol="2" anchor="ctr" anchorCtr="0">
            <a:noAutofit/>
          </a:bodyPr>
          <a:lstStyle/>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Application code</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 source integrations</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Security config and updates</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Network config </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Management tasks</a:t>
            </a:r>
          </a:p>
        </p:txBody>
      </p:sp>
      <p:sp>
        <p:nvSpPr>
          <p:cNvPr id="17" name="Rectangle 16">
            <a:extLst>
              <a:ext uri="{FF2B5EF4-FFF2-40B4-BE49-F238E27FC236}">
                <a16:creationId xmlns:a16="http://schemas.microsoft.com/office/drawing/2014/main" id="{297D6F63-8603-9B40-A174-27C8A691D2E5}"/>
              </a:ext>
            </a:extLst>
          </p:cNvPr>
          <p:cNvSpPr/>
          <p:nvPr/>
        </p:nvSpPr>
        <p:spPr>
          <a:xfrm>
            <a:off x="4698613" y="4327677"/>
            <a:ext cx="2360471" cy="710878"/>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Container orchestration control plane</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Physical hardware software, networking, and facilities</a:t>
            </a:r>
          </a:p>
        </p:txBody>
      </p:sp>
      <p:sp>
        <p:nvSpPr>
          <p:cNvPr id="18" name="Rectangle 17">
            <a:extLst>
              <a:ext uri="{FF2B5EF4-FFF2-40B4-BE49-F238E27FC236}">
                <a16:creationId xmlns:a16="http://schemas.microsoft.com/office/drawing/2014/main" id="{8DA09613-7F1E-764F-8024-BFF2014B63F8}"/>
              </a:ext>
            </a:extLst>
          </p:cNvPr>
          <p:cNvSpPr/>
          <p:nvPr/>
        </p:nvSpPr>
        <p:spPr>
          <a:xfrm>
            <a:off x="7561524" y="4327677"/>
            <a:ext cx="4272258" cy="710878"/>
          </a:xfrm>
          <a:prstGeom prst="rect">
            <a:avLst/>
          </a:prstGeom>
        </p:spPr>
        <p:txBody>
          <a:bodyPr wrap="square" lIns="0" tIns="0" rIns="0" bIns="0" numCol="2" anchor="ctr" anchorCtr="0">
            <a:noAutofit/>
          </a:bodyPr>
          <a:lstStyle/>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Application code</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 source integrations</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Work clusters</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Security config and updates, network config, firewall, management tasks</a:t>
            </a:r>
          </a:p>
        </p:txBody>
      </p:sp>
      <p:sp>
        <p:nvSpPr>
          <p:cNvPr id="19" name="Rectangle 18">
            <a:extLst>
              <a:ext uri="{FF2B5EF4-FFF2-40B4-BE49-F238E27FC236}">
                <a16:creationId xmlns:a16="http://schemas.microsoft.com/office/drawing/2014/main" id="{3467D2C5-49F8-5344-A5BD-CF7F685C6435}"/>
              </a:ext>
            </a:extLst>
          </p:cNvPr>
          <p:cNvSpPr/>
          <p:nvPr/>
        </p:nvSpPr>
        <p:spPr>
          <a:xfrm>
            <a:off x="4698613" y="5522000"/>
            <a:ext cx="2191138" cy="492443"/>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Physical hardware software, networking, and facilities</a:t>
            </a:r>
          </a:p>
        </p:txBody>
      </p:sp>
      <p:sp>
        <p:nvSpPr>
          <p:cNvPr id="20" name="Rectangle 19">
            <a:extLst>
              <a:ext uri="{FF2B5EF4-FFF2-40B4-BE49-F238E27FC236}">
                <a16:creationId xmlns:a16="http://schemas.microsoft.com/office/drawing/2014/main" id="{E038446A-36B8-8C41-8093-2914B07EC52E}"/>
              </a:ext>
            </a:extLst>
          </p:cNvPr>
          <p:cNvSpPr/>
          <p:nvPr/>
        </p:nvSpPr>
        <p:spPr>
          <a:xfrm>
            <a:off x="7551585" y="5241239"/>
            <a:ext cx="4288715" cy="1072303"/>
          </a:xfrm>
          <a:prstGeom prst="rect">
            <a:avLst/>
          </a:prstGeom>
        </p:spPr>
        <p:txBody>
          <a:bodyPr wrap="square" lIns="0" tIns="0" rIns="0" bIns="0" numCol="2" anchor="ctr" anchorCtr="0">
            <a:noAutofit/>
          </a:bodyPr>
          <a:lstStyle/>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Application code</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 source integrations</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Scaling</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Security config and updates</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Network config</a:t>
            </a:r>
          </a:p>
          <a:p>
            <a:pPr defTabSz="914307">
              <a:lnSpc>
                <a:spcPct val="90000"/>
              </a:lnSpc>
              <a:spcBef>
                <a:spcPts val="500"/>
              </a:spcBef>
            </a:pPr>
            <a:endPar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Management tasks</a:t>
            </a:r>
          </a:p>
          <a:p>
            <a:pPr defTabSz="914307">
              <a:lnSpc>
                <a:spcPct val="90000"/>
              </a:lnSpc>
              <a:spcBef>
                <a:spcPts val="500"/>
              </a:spcBef>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Provisioning, managing scaling and patching of servers</a:t>
            </a:r>
          </a:p>
        </p:txBody>
      </p:sp>
      <p:cxnSp>
        <p:nvCxnSpPr>
          <p:cNvPr id="21" name="Straight Connector 20">
            <a:extLst>
              <a:ext uri="{FF2B5EF4-FFF2-40B4-BE49-F238E27FC236}">
                <a16:creationId xmlns:a16="http://schemas.microsoft.com/office/drawing/2014/main" id="{AC7F03CB-D62B-554E-9097-FC6BBC310678}"/>
              </a:ext>
            </a:extLst>
          </p:cNvPr>
          <p:cNvCxnSpPr>
            <a:cxnSpLocks/>
          </p:cNvCxnSpPr>
          <p:nvPr/>
        </p:nvCxnSpPr>
        <p:spPr>
          <a:xfrm>
            <a:off x="4698612" y="2085925"/>
            <a:ext cx="2587177"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F6C3DD14-8AD5-7C4E-BB4D-5243EDBF576C}"/>
              </a:ext>
            </a:extLst>
          </p:cNvPr>
          <p:cNvCxnSpPr>
            <a:cxnSpLocks/>
          </p:cNvCxnSpPr>
          <p:nvPr/>
        </p:nvCxnSpPr>
        <p:spPr>
          <a:xfrm>
            <a:off x="7561524" y="2085925"/>
            <a:ext cx="4268839"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0B5A5EFF-E86E-CD4A-9B76-DF54F5A620B1}"/>
              </a:ext>
            </a:extLst>
          </p:cNvPr>
          <p:cNvSpPr>
            <a:spLocks noGrp="1"/>
          </p:cNvSpPr>
          <p:nvPr>
            <p:ph type="title"/>
          </p:nvPr>
        </p:nvSpPr>
        <p:spPr>
          <a:xfrm>
            <a:off x="609600" y="914401"/>
            <a:ext cx="10972800" cy="535531"/>
          </a:xfrm>
        </p:spPr>
        <p:txBody>
          <a:bodyPr/>
          <a:lstStyle/>
          <a:p>
            <a:r>
              <a:rPr lang="en-US" dirty="0"/>
              <a:t>AWS Lambda</a:t>
            </a:r>
          </a:p>
        </p:txBody>
      </p:sp>
      <p:sp>
        <p:nvSpPr>
          <p:cNvPr id="3" name="Text Placeholder 2">
            <a:extLst>
              <a:ext uri="{FF2B5EF4-FFF2-40B4-BE49-F238E27FC236}">
                <a16:creationId xmlns:a16="http://schemas.microsoft.com/office/drawing/2014/main" id="{42851D16-40B2-4E27-8F0B-05ECD7702B41}"/>
              </a:ext>
            </a:extLst>
          </p:cNvPr>
          <p:cNvSpPr>
            <a:spLocks noGrp="1"/>
          </p:cNvSpPr>
          <p:nvPr>
            <p:ph type="body" sz="quarter" idx="10"/>
          </p:nvPr>
        </p:nvSpPr>
        <p:spPr/>
        <p:txBody>
          <a:bodyPr/>
          <a:lstStyle/>
          <a:p>
            <a:r>
              <a:rPr lang="en-US" dirty="0"/>
              <a:t>Serverless event-driven code execution</a:t>
            </a:r>
          </a:p>
        </p:txBody>
      </p:sp>
      <p:grpSp>
        <p:nvGrpSpPr>
          <p:cNvPr id="2" name="Group 1">
            <a:extLst>
              <a:ext uri="{FF2B5EF4-FFF2-40B4-BE49-F238E27FC236}">
                <a16:creationId xmlns:a16="http://schemas.microsoft.com/office/drawing/2014/main" id="{D9E03859-F569-4120-A7E8-0DCD2CC79BF4}"/>
              </a:ext>
            </a:extLst>
          </p:cNvPr>
          <p:cNvGrpSpPr/>
          <p:nvPr/>
        </p:nvGrpSpPr>
        <p:grpSpPr>
          <a:xfrm>
            <a:off x="368347" y="2080799"/>
            <a:ext cx="836588" cy="4109216"/>
            <a:chOff x="503537" y="2010020"/>
            <a:chExt cx="945034" cy="5302947"/>
          </a:xfrm>
        </p:grpSpPr>
        <p:sp>
          <p:nvSpPr>
            <p:cNvPr id="30" name="Left-Right Arrow 21">
              <a:extLst>
                <a:ext uri="{FF2B5EF4-FFF2-40B4-BE49-F238E27FC236}">
                  <a16:creationId xmlns:a16="http://schemas.microsoft.com/office/drawing/2014/main" id="{72F588F2-B286-45F9-9D04-AAC7845551F7}"/>
                </a:ext>
              </a:extLst>
            </p:cNvPr>
            <p:cNvSpPr/>
            <p:nvPr/>
          </p:nvSpPr>
          <p:spPr bwMode="auto">
            <a:xfrm rot="16200000">
              <a:off x="-1675420" y="4188977"/>
              <a:ext cx="5302947" cy="945034"/>
            </a:xfrm>
            <a:prstGeom prst="leftRightArrow">
              <a:avLst>
                <a:gd name="adj1" fmla="val 42155"/>
                <a:gd name="adj2" fmla="val 50000"/>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rgbClr val="FFFFFF"/>
                </a:solidFill>
                <a:latin typeface="Amazon Ember"/>
                <a:ea typeface="Segoe UI" pitchFamily="34" charset="0"/>
                <a:cs typeface="Segoe UI" pitchFamily="34" charset="0"/>
              </a:endParaRPr>
            </a:p>
          </p:txBody>
        </p:sp>
        <p:sp>
          <p:nvSpPr>
            <p:cNvPr id="28" name="Rectangle 27">
              <a:extLst>
                <a:ext uri="{FF2B5EF4-FFF2-40B4-BE49-F238E27FC236}">
                  <a16:creationId xmlns:a16="http://schemas.microsoft.com/office/drawing/2014/main" id="{5B032C50-2DA6-4204-ADA8-4DA6DBEE09DD}"/>
                </a:ext>
              </a:extLst>
            </p:cNvPr>
            <p:cNvSpPr/>
            <p:nvPr/>
          </p:nvSpPr>
          <p:spPr>
            <a:xfrm>
              <a:off x="655360" y="6848893"/>
              <a:ext cx="641385" cy="336012"/>
            </a:xfrm>
            <a:prstGeom prst="rect">
              <a:avLst/>
            </a:prstGeom>
          </p:spPr>
          <p:txBody>
            <a:bodyPr wrap="none">
              <a:spAutoFit/>
            </a:bodyPr>
            <a:lstStyle/>
            <a:p>
              <a:pPr algn="ctr" defTabSz="914307"/>
              <a:r>
                <a:rPr lang="en-US" sz="1333" dirty="0">
                  <a:solidFill>
                    <a:srgbClr val="FFFFFF"/>
                  </a:solidFill>
                  <a:latin typeface="Amazon Ember"/>
                </a:rPr>
                <a:t>Most</a:t>
              </a:r>
            </a:p>
          </p:txBody>
        </p:sp>
        <p:sp>
          <p:nvSpPr>
            <p:cNvPr id="31" name="Rectangle 30">
              <a:extLst>
                <a:ext uri="{FF2B5EF4-FFF2-40B4-BE49-F238E27FC236}">
                  <a16:creationId xmlns:a16="http://schemas.microsoft.com/office/drawing/2014/main" id="{B4A513AD-4D83-4406-9033-AD57B3BBC4B9}"/>
                </a:ext>
              </a:extLst>
            </p:cNvPr>
            <p:cNvSpPr/>
            <p:nvPr/>
          </p:nvSpPr>
          <p:spPr>
            <a:xfrm>
              <a:off x="640875" y="2177873"/>
              <a:ext cx="670358" cy="336012"/>
            </a:xfrm>
            <a:prstGeom prst="rect">
              <a:avLst/>
            </a:prstGeom>
          </p:spPr>
          <p:txBody>
            <a:bodyPr wrap="none">
              <a:spAutoFit/>
            </a:bodyPr>
            <a:lstStyle/>
            <a:p>
              <a:pPr algn="ctr" defTabSz="914307"/>
              <a:r>
                <a:rPr lang="en-US" sz="1333" dirty="0">
                  <a:solidFill>
                    <a:srgbClr val="FFFFFF"/>
                  </a:solidFill>
                  <a:latin typeface="Amazon Ember"/>
                </a:rPr>
                <a:t>Least</a:t>
              </a:r>
            </a:p>
          </p:txBody>
        </p:sp>
        <p:sp>
          <p:nvSpPr>
            <p:cNvPr id="32" name="Rectangle 31">
              <a:extLst>
                <a:ext uri="{FF2B5EF4-FFF2-40B4-BE49-F238E27FC236}">
                  <a16:creationId xmlns:a16="http://schemas.microsoft.com/office/drawing/2014/main" id="{EFA67E39-0D47-413F-AC93-2E0041ED86C0}"/>
                </a:ext>
              </a:extLst>
            </p:cNvPr>
            <p:cNvSpPr/>
            <p:nvPr/>
          </p:nvSpPr>
          <p:spPr>
            <a:xfrm rot="16200000">
              <a:off x="-80724" y="4478967"/>
              <a:ext cx="2113564" cy="365057"/>
            </a:xfrm>
            <a:prstGeom prst="rect">
              <a:avLst/>
            </a:prstGeom>
          </p:spPr>
          <p:txBody>
            <a:bodyPr wrap="none">
              <a:spAutoFit/>
            </a:bodyPr>
            <a:lstStyle/>
            <a:p>
              <a:pPr algn="ctr" defTabSz="914307"/>
              <a:r>
                <a:rPr lang="en-US" sz="1500"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rPr>
                <a:t>What you manage</a:t>
              </a:r>
            </a:p>
          </p:txBody>
        </p:sp>
      </p:grpSp>
      <p:grpSp>
        <p:nvGrpSpPr>
          <p:cNvPr id="24" name="Group 23">
            <a:extLst>
              <a:ext uri="{FF2B5EF4-FFF2-40B4-BE49-F238E27FC236}">
                <a16:creationId xmlns:a16="http://schemas.microsoft.com/office/drawing/2014/main" id="{E4169ACD-8651-4536-91C2-A57333BDF7DA}"/>
              </a:ext>
            </a:extLst>
          </p:cNvPr>
          <p:cNvGrpSpPr/>
          <p:nvPr/>
        </p:nvGrpSpPr>
        <p:grpSpPr>
          <a:xfrm>
            <a:off x="1460950" y="2080798"/>
            <a:ext cx="2736734" cy="822960"/>
            <a:chOff x="1460950" y="1699798"/>
            <a:chExt cx="2736734" cy="822960"/>
          </a:xfrm>
        </p:grpSpPr>
        <p:sp>
          <p:nvSpPr>
            <p:cNvPr id="4" name="Rectangle 3">
              <a:extLst>
                <a:ext uri="{FF2B5EF4-FFF2-40B4-BE49-F238E27FC236}">
                  <a16:creationId xmlns:a16="http://schemas.microsoft.com/office/drawing/2014/main" id="{2B50B931-A4A3-1044-8666-5695D7FBB54F}"/>
                </a:ext>
              </a:extLst>
            </p:cNvPr>
            <p:cNvSpPr/>
            <p:nvPr/>
          </p:nvSpPr>
          <p:spPr bwMode="auto">
            <a:xfrm>
              <a:off x="1460950" y="1699798"/>
              <a:ext cx="2736734" cy="822960"/>
            </a:xfrm>
            <a:prstGeom prst="rect">
              <a:avLst/>
            </a:prstGeom>
            <a:noFill/>
            <a:ln w="25400">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txBody>
            <a:bodyPr lIns="762000" rtlCol="0" anchor="ctr"/>
            <a:lstStyle/>
            <a:p>
              <a:pPr defTabSz="731491">
                <a:lnSpc>
                  <a:spcPct val="90000"/>
                </a:lnSpc>
              </a:pPr>
              <a:r>
                <a:rPr lang="en-US" sz="16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Lambda</a:t>
              </a:r>
            </a:p>
            <a:p>
              <a:pPr defTabSz="731491">
                <a:lnSpc>
                  <a:spcPct val="90000"/>
                </a:lnSpc>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Serverless functions</a:t>
              </a:r>
            </a:p>
          </p:txBody>
        </p:sp>
        <p:grpSp>
          <p:nvGrpSpPr>
            <p:cNvPr id="8" name="Group 7">
              <a:extLst>
                <a:ext uri="{FF2B5EF4-FFF2-40B4-BE49-F238E27FC236}">
                  <a16:creationId xmlns:a16="http://schemas.microsoft.com/office/drawing/2014/main" id="{61ECFFF9-4B45-4E03-9C2C-B65C973BF503}"/>
                </a:ext>
              </a:extLst>
            </p:cNvPr>
            <p:cNvGrpSpPr/>
            <p:nvPr/>
          </p:nvGrpSpPr>
          <p:grpSpPr>
            <a:xfrm>
              <a:off x="1559885" y="1846966"/>
              <a:ext cx="515588" cy="536732"/>
              <a:chOff x="1403297" y="2693552"/>
              <a:chExt cx="2893872" cy="3012541"/>
            </a:xfrm>
            <a:solidFill>
              <a:srgbClr val="527FFF"/>
            </a:solidFill>
          </p:grpSpPr>
          <p:sp>
            <p:nvSpPr>
              <p:cNvPr id="34" name="Freeform: Shape 33">
                <a:extLst>
                  <a:ext uri="{FF2B5EF4-FFF2-40B4-BE49-F238E27FC236}">
                    <a16:creationId xmlns:a16="http://schemas.microsoft.com/office/drawing/2014/main" id="{2E904A3A-73D4-471A-87AB-EAE6EF7B2293}"/>
                  </a:ext>
                </a:extLst>
              </p:cNvPr>
              <p:cNvSpPr/>
              <p:nvPr/>
            </p:nvSpPr>
            <p:spPr>
              <a:xfrm>
                <a:off x="1886534" y="2693552"/>
                <a:ext cx="2410635" cy="3012541"/>
              </a:xfrm>
              <a:custGeom>
                <a:avLst/>
                <a:gdLst>
                  <a:gd name="connsiteX0" fmla="*/ 2350385 w 2410635"/>
                  <a:gd name="connsiteY0" fmla="*/ 3012541 h 3012541"/>
                  <a:gd name="connsiteX1" fmla="*/ 1608095 w 2410635"/>
                  <a:gd name="connsiteY1" fmla="*/ 3012541 h 3012541"/>
                  <a:gd name="connsiteX2" fmla="*/ 1553869 w 2410635"/>
                  <a:gd name="connsiteY2" fmla="*/ 2978199 h 3012541"/>
                  <a:gd name="connsiteX3" fmla="*/ 504299 w 2410635"/>
                  <a:gd name="connsiteY3" fmla="*/ 783261 h 3012541"/>
                  <a:gd name="connsiteX4" fmla="*/ 60251 w 2410635"/>
                  <a:gd name="connsiteY4" fmla="*/ 783261 h 3012541"/>
                  <a:gd name="connsiteX5" fmla="*/ 0 w 2410635"/>
                  <a:gd name="connsiteY5" fmla="*/ 723010 h 3012541"/>
                  <a:gd name="connsiteX6" fmla="*/ 0 w 2410635"/>
                  <a:gd name="connsiteY6" fmla="*/ 60251 h 3012541"/>
                  <a:gd name="connsiteX7" fmla="*/ 60251 w 2410635"/>
                  <a:gd name="connsiteY7" fmla="*/ 0 h 3012541"/>
                  <a:gd name="connsiteX8" fmla="*/ 988114 w 2410635"/>
                  <a:gd name="connsiteY8" fmla="*/ 0 h 3012541"/>
                  <a:gd name="connsiteX9" fmla="*/ 1042339 w 2410635"/>
                  <a:gd name="connsiteY9" fmla="*/ 34343 h 3012541"/>
                  <a:gd name="connsiteX10" fmla="*/ 2087089 w 2410635"/>
                  <a:gd name="connsiteY10" fmla="*/ 2229281 h 3012541"/>
                  <a:gd name="connsiteX11" fmla="*/ 2350385 w 2410635"/>
                  <a:gd name="connsiteY11" fmla="*/ 2229281 h 3012541"/>
                  <a:gd name="connsiteX12" fmla="*/ 2410636 w 2410635"/>
                  <a:gd name="connsiteY12" fmla="*/ 2289532 h 3012541"/>
                  <a:gd name="connsiteX13" fmla="*/ 2410636 w 2410635"/>
                  <a:gd name="connsiteY13" fmla="*/ 2952291 h 3012541"/>
                  <a:gd name="connsiteX14" fmla="*/ 2350385 w 2410635"/>
                  <a:gd name="connsiteY14" fmla="*/ 3012541 h 3012541"/>
                  <a:gd name="connsiteX15" fmla="*/ 1646053 w 2410635"/>
                  <a:gd name="connsiteY15" fmla="*/ 2892040 h 3012541"/>
                  <a:gd name="connsiteX16" fmla="*/ 2290134 w 2410635"/>
                  <a:gd name="connsiteY16" fmla="*/ 2892040 h 3012541"/>
                  <a:gd name="connsiteX17" fmla="*/ 2290134 w 2410635"/>
                  <a:gd name="connsiteY17" fmla="*/ 2349782 h 3012541"/>
                  <a:gd name="connsiteX18" fmla="*/ 2049131 w 2410635"/>
                  <a:gd name="connsiteY18" fmla="*/ 2349782 h 3012541"/>
                  <a:gd name="connsiteX19" fmla="*/ 1994905 w 2410635"/>
                  <a:gd name="connsiteY19" fmla="*/ 2315439 h 3012541"/>
                  <a:gd name="connsiteX20" fmla="*/ 950155 w 2410635"/>
                  <a:gd name="connsiteY20" fmla="*/ 120502 h 3012541"/>
                  <a:gd name="connsiteX21" fmla="*/ 121104 w 2410635"/>
                  <a:gd name="connsiteY21" fmla="*/ 120502 h 3012541"/>
                  <a:gd name="connsiteX22" fmla="*/ 121104 w 2410635"/>
                  <a:gd name="connsiteY22" fmla="*/ 662759 h 3012541"/>
                  <a:gd name="connsiteX23" fmla="*/ 542860 w 2410635"/>
                  <a:gd name="connsiteY23" fmla="*/ 662759 h 3012541"/>
                  <a:gd name="connsiteX24" fmla="*/ 597086 w 2410635"/>
                  <a:gd name="connsiteY24" fmla="*/ 697102 h 301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10635" h="3012541">
                    <a:moveTo>
                      <a:pt x="2350385" y="3012541"/>
                    </a:moveTo>
                    <a:lnTo>
                      <a:pt x="1608095" y="3012541"/>
                    </a:lnTo>
                    <a:cubicBezTo>
                      <a:pt x="1584919" y="3012476"/>
                      <a:pt x="1563835" y="2999123"/>
                      <a:pt x="1553869" y="2978199"/>
                    </a:cubicBezTo>
                    <a:lnTo>
                      <a:pt x="504299" y="783261"/>
                    </a:lnTo>
                    <a:lnTo>
                      <a:pt x="60251" y="783261"/>
                    </a:lnTo>
                    <a:cubicBezTo>
                      <a:pt x="26975" y="783261"/>
                      <a:pt x="0" y="756286"/>
                      <a:pt x="0" y="723010"/>
                    </a:cubicBezTo>
                    <a:lnTo>
                      <a:pt x="0" y="60251"/>
                    </a:lnTo>
                    <a:cubicBezTo>
                      <a:pt x="0" y="26975"/>
                      <a:pt x="26975" y="0"/>
                      <a:pt x="60251" y="0"/>
                    </a:cubicBezTo>
                    <a:lnTo>
                      <a:pt x="988114" y="0"/>
                    </a:lnTo>
                    <a:cubicBezTo>
                      <a:pt x="1011290" y="66"/>
                      <a:pt x="1032374" y="13419"/>
                      <a:pt x="1042339" y="34343"/>
                    </a:cubicBezTo>
                    <a:lnTo>
                      <a:pt x="2087089" y="2229281"/>
                    </a:lnTo>
                    <a:lnTo>
                      <a:pt x="2350385" y="2229281"/>
                    </a:lnTo>
                    <a:cubicBezTo>
                      <a:pt x="2383660" y="2229281"/>
                      <a:pt x="2410636" y="2256256"/>
                      <a:pt x="2410636" y="2289532"/>
                    </a:cubicBezTo>
                    <a:lnTo>
                      <a:pt x="2410636" y="2952291"/>
                    </a:lnTo>
                    <a:cubicBezTo>
                      <a:pt x="2410636" y="2985566"/>
                      <a:pt x="2383660" y="3012541"/>
                      <a:pt x="2350385" y="3012541"/>
                    </a:cubicBezTo>
                    <a:close/>
                    <a:moveTo>
                      <a:pt x="1646053" y="2892040"/>
                    </a:moveTo>
                    <a:lnTo>
                      <a:pt x="2290134" y="2892040"/>
                    </a:lnTo>
                    <a:lnTo>
                      <a:pt x="2290134" y="2349782"/>
                    </a:lnTo>
                    <a:lnTo>
                      <a:pt x="2049131" y="2349782"/>
                    </a:lnTo>
                    <a:cubicBezTo>
                      <a:pt x="2025955" y="2349717"/>
                      <a:pt x="2004871" y="2336363"/>
                      <a:pt x="1994905" y="2315439"/>
                    </a:cubicBezTo>
                    <a:lnTo>
                      <a:pt x="950155" y="120502"/>
                    </a:lnTo>
                    <a:lnTo>
                      <a:pt x="121104" y="120502"/>
                    </a:lnTo>
                    <a:lnTo>
                      <a:pt x="121104" y="662759"/>
                    </a:lnTo>
                    <a:lnTo>
                      <a:pt x="542860" y="662759"/>
                    </a:lnTo>
                    <a:cubicBezTo>
                      <a:pt x="566036" y="662825"/>
                      <a:pt x="587120" y="676178"/>
                      <a:pt x="597086" y="697102"/>
                    </a:cubicBezTo>
                    <a:close/>
                  </a:path>
                </a:pathLst>
              </a:custGeom>
              <a:grpFill/>
              <a:ln w="60198" cap="flat">
                <a:noFill/>
                <a:prstDash val="solid"/>
                <a:miter/>
              </a:ln>
            </p:spPr>
            <p:txBody>
              <a:bodyPr rtlCol="0" anchor="ctr"/>
              <a:lstStyle/>
              <a:p>
                <a:pPr defTabSz="914307"/>
                <a:endParaRPr lang="en-US" sz="1765">
                  <a:solidFill>
                    <a:srgbClr val="FFFFFF"/>
                  </a:solidFill>
                  <a:latin typeface="Amazon Ember"/>
                </a:endParaRPr>
              </a:p>
            </p:txBody>
          </p:sp>
          <p:sp>
            <p:nvSpPr>
              <p:cNvPr id="35" name="Freeform: Shape 34">
                <a:extLst>
                  <a:ext uri="{FF2B5EF4-FFF2-40B4-BE49-F238E27FC236}">
                    <a16:creationId xmlns:a16="http://schemas.microsoft.com/office/drawing/2014/main" id="{3779FE93-8DE3-40BA-84CB-FBA522881E47}"/>
                  </a:ext>
                </a:extLst>
              </p:cNvPr>
              <p:cNvSpPr/>
              <p:nvPr/>
            </p:nvSpPr>
            <p:spPr>
              <a:xfrm>
                <a:off x="1403297" y="3871455"/>
                <a:ext cx="1332747" cy="1834637"/>
              </a:xfrm>
              <a:custGeom>
                <a:avLst/>
                <a:gdLst>
                  <a:gd name="connsiteX0" fmla="*/ 844139 w 1332747"/>
                  <a:gd name="connsiteY0" fmla="*/ 1834638 h 1834637"/>
                  <a:gd name="connsiteX1" fmla="*/ 60878 w 1332747"/>
                  <a:gd name="connsiteY1" fmla="*/ 1834638 h 1834637"/>
                  <a:gd name="connsiteX2" fmla="*/ 9665 w 1332747"/>
                  <a:gd name="connsiteY2" fmla="*/ 1806320 h 1834637"/>
                  <a:gd name="connsiteX3" fmla="*/ 6653 w 1332747"/>
                  <a:gd name="connsiteY3" fmla="*/ 1746069 h 1834637"/>
                  <a:gd name="connsiteX4" fmla="*/ 826064 w 1332747"/>
                  <a:gd name="connsiteY4" fmla="*/ 34343 h 1834637"/>
                  <a:gd name="connsiteX5" fmla="*/ 880290 w 1332747"/>
                  <a:gd name="connsiteY5" fmla="*/ 0 h 1834637"/>
                  <a:gd name="connsiteX6" fmla="*/ 880290 w 1332747"/>
                  <a:gd name="connsiteY6" fmla="*/ 0 h 1834637"/>
                  <a:gd name="connsiteX7" fmla="*/ 934515 w 1332747"/>
                  <a:gd name="connsiteY7" fmla="*/ 33741 h 1834637"/>
                  <a:gd name="connsiteX8" fmla="*/ 1326749 w 1332747"/>
                  <a:gd name="connsiteY8" fmla="*/ 840499 h 1834637"/>
                  <a:gd name="connsiteX9" fmla="*/ 1326749 w 1332747"/>
                  <a:gd name="connsiteY9" fmla="*/ 892917 h 1834637"/>
                  <a:gd name="connsiteX10" fmla="*/ 898967 w 1332747"/>
                  <a:gd name="connsiteY10" fmla="*/ 1796680 h 1834637"/>
                  <a:gd name="connsiteX11" fmla="*/ 844139 w 1332747"/>
                  <a:gd name="connsiteY11" fmla="*/ 1834638 h 1834637"/>
                  <a:gd name="connsiteX12" fmla="*/ 157280 w 1332747"/>
                  <a:gd name="connsiteY12" fmla="*/ 1714136 h 1834637"/>
                  <a:gd name="connsiteX13" fmla="*/ 806181 w 1332747"/>
                  <a:gd name="connsiteY13" fmla="*/ 1714136 h 1834637"/>
                  <a:gd name="connsiteX14" fmla="*/ 1205644 w 1332747"/>
                  <a:gd name="connsiteY14" fmla="*/ 870625 h 1834637"/>
                  <a:gd name="connsiteX15" fmla="*/ 880892 w 1332747"/>
                  <a:gd name="connsiteY15" fmla="*/ 198828 h 183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2747" h="1834637">
                    <a:moveTo>
                      <a:pt x="844139" y="1834638"/>
                    </a:moveTo>
                    <a:lnTo>
                      <a:pt x="60878" y="1834638"/>
                    </a:lnTo>
                    <a:cubicBezTo>
                      <a:pt x="40062" y="1834680"/>
                      <a:pt x="20698" y="1823973"/>
                      <a:pt x="9665" y="1806320"/>
                    </a:cubicBezTo>
                    <a:cubicBezTo>
                      <a:pt x="-2045" y="1788221"/>
                      <a:pt x="-3194" y="1765245"/>
                      <a:pt x="6653" y="1746069"/>
                    </a:cubicBezTo>
                    <a:lnTo>
                      <a:pt x="826064" y="34343"/>
                    </a:lnTo>
                    <a:cubicBezTo>
                      <a:pt x="836030" y="13419"/>
                      <a:pt x="857114" y="66"/>
                      <a:pt x="880290" y="0"/>
                    </a:cubicBezTo>
                    <a:lnTo>
                      <a:pt x="880290" y="0"/>
                    </a:lnTo>
                    <a:cubicBezTo>
                      <a:pt x="903329" y="-46"/>
                      <a:pt x="924378" y="13051"/>
                      <a:pt x="934515" y="33741"/>
                    </a:cubicBezTo>
                    <a:lnTo>
                      <a:pt x="1326749" y="840499"/>
                    </a:lnTo>
                    <a:cubicBezTo>
                      <a:pt x="1334747" y="857057"/>
                      <a:pt x="1334747" y="876360"/>
                      <a:pt x="1326749" y="892917"/>
                    </a:cubicBezTo>
                    <a:lnTo>
                      <a:pt x="898967" y="1796680"/>
                    </a:lnTo>
                    <a:cubicBezTo>
                      <a:pt x="889998" y="1819215"/>
                      <a:pt x="868390" y="1834175"/>
                      <a:pt x="844139" y="1834638"/>
                    </a:cubicBezTo>
                    <a:close/>
                    <a:moveTo>
                      <a:pt x="157280" y="1714136"/>
                    </a:moveTo>
                    <a:lnTo>
                      <a:pt x="806181" y="1714136"/>
                    </a:lnTo>
                    <a:lnTo>
                      <a:pt x="1205644" y="870625"/>
                    </a:lnTo>
                    <a:lnTo>
                      <a:pt x="880892" y="198828"/>
                    </a:lnTo>
                    <a:close/>
                  </a:path>
                </a:pathLst>
              </a:custGeom>
              <a:grpFill/>
              <a:ln w="60198" cap="flat">
                <a:noFill/>
                <a:prstDash val="solid"/>
                <a:miter/>
              </a:ln>
            </p:spPr>
            <p:txBody>
              <a:bodyPr rtlCol="0" anchor="ctr"/>
              <a:lstStyle/>
              <a:p>
                <a:pPr defTabSz="914307"/>
                <a:endParaRPr lang="en-US" sz="1765">
                  <a:solidFill>
                    <a:srgbClr val="FFFFFF"/>
                  </a:solidFill>
                  <a:latin typeface="Amazon Ember"/>
                </a:endParaRPr>
              </a:p>
            </p:txBody>
          </p:sp>
        </p:grpSp>
      </p:grpSp>
      <p:grpSp>
        <p:nvGrpSpPr>
          <p:cNvPr id="23" name="Group 22">
            <a:extLst>
              <a:ext uri="{FF2B5EF4-FFF2-40B4-BE49-F238E27FC236}">
                <a16:creationId xmlns:a16="http://schemas.microsoft.com/office/drawing/2014/main" id="{D3CBEF98-CB9E-48D9-8DF8-1831F6237E6D}"/>
              </a:ext>
            </a:extLst>
          </p:cNvPr>
          <p:cNvGrpSpPr/>
          <p:nvPr/>
        </p:nvGrpSpPr>
        <p:grpSpPr>
          <a:xfrm>
            <a:off x="1460950" y="3176217"/>
            <a:ext cx="2736734" cy="822960"/>
            <a:chOff x="1460950" y="2861392"/>
            <a:chExt cx="2736734" cy="822960"/>
          </a:xfrm>
        </p:grpSpPr>
        <p:sp>
          <p:nvSpPr>
            <p:cNvPr id="5" name="Rectangle 4">
              <a:extLst>
                <a:ext uri="{FF2B5EF4-FFF2-40B4-BE49-F238E27FC236}">
                  <a16:creationId xmlns:a16="http://schemas.microsoft.com/office/drawing/2014/main" id="{714A23B0-82C1-0646-A320-F9A1AE70CF63}"/>
                </a:ext>
              </a:extLst>
            </p:cNvPr>
            <p:cNvSpPr/>
            <p:nvPr/>
          </p:nvSpPr>
          <p:spPr bwMode="auto">
            <a:xfrm>
              <a:off x="1460950" y="2861392"/>
              <a:ext cx="2736734" cy="822960"/>
            </a:xfrm>
            <a:prstGeom prst="rect">
              <a:avLst/>
            </a:prstGeom>
            <a:noFill/>
            <a:ln w="25400">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txBody>
            <a:bodyPr lIns="762000" rtlCol="0" anchor="ctr"/>
            <a:lstStyle/>
            <a:p>
              <a:pPr defTabSz="731491">
                <a:lnSpc>
                  <a:spcPct val="90000"/>
                </a:lnSpc>
              </a:pPr>
              <a:r>
                <a:rPr lang="en-US" sz="16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a:t>
              </a:r>
              <a:r>
                <a:rPr lang="en-US" sz="1667" b="1"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Fargate</a:t>
              </a:r>
              <a:endParaRPr lang="en-US" sz="16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defTabSz="731491">
                <a:lnSpc>
                  <a:spcPct val="90000"/>
                </a:lnSpc>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Serverless containers</a:t>
              </a:r>
            </a:p>
          </p:txBody>
        </p:sp>
        <p:grpSp>
          <p:nvGrpSpPr>
            <p:cNvPr id="36" name="Graphic 45">
              <a:extLst>
                <a:ext uri="{FF2B5EF4-FFF2-40B4-BE49-F238E27FC236}">
                  <a16:creationId xmlns:a16="http://schemas.microsoft.com/office/drawing/2014/main" id="{BD8DB475-7D90-4CEE-8341-9D45512EE0C7}"/>
                </a:ext>
              </a:extLst>
            </p:cNvPr>
            <p:cNvGrpSpPr/>
            <p:nvPr/>
          </p:nvGrpSpPr>
          <p:grpSpPr>
            <a:xfrm>
              <a:off x="1559885" y="3016330"/>
              <a:ext cx="557005" cy="557003"/>
              <a:chOff x="4495265" y="657669"/>
              <a:chExt cx="529661" cy="529661"/>
            </a:xfrm>
            <a:solidFill>
              <a:srgbClr val="527FFF"/>
            </a:solidFill>
          </p:grpSpPr>
          <p:sp>
            <p:nvSpPr>
              <p:cNvPr id="37" name="Freeform: Shape 36">
                <a:extLst>
                  <a:ext uri="{FF2B5EF4-FFF2-40B4-BE49-F238E27FC236}">
                    <a16:creationId xmlns:a16="http://schemas.microsoft.com/office/drawing/2014/main" id="{A28DF57D-0DFB-42BA-B029-EFC927A7E41E}"/>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pPr defTabSz="914307"/>
                <a:endParaRPr lang="en-US" sz="1765">
                  <a:solidFill>
                    <a:srgbClr val="FFFFFF"/>
                  </a:solidFill>
                  <a:latin typeface="Amazon Ember"/>
                </a:endParaRPr>
              </a:p>
            </p:txBody>
          </p:sp>
          <p:sp>
            <p:nvSpPr>
              <p:cNvPr id="38" name="Freeform: Shape 37">
                <a:extLst>
                  <a:ext uri="{FF2B5EF4-FFF2-40B4-BE49-F238E27FC236}">
                    <a16:creationId xmlns:a16="http://schemas.microsoft.com/office/drawing/2014/main" id="{CD399730-F33B-4C8B-9A4A-CE6DE72F4530}"/>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pPr defTabSz="914307"/>
                <a:endParaRPr lang="en-US" sz="1765">
                  <a:solidFill>
                    <a:srgbClr val="FFFFFF"/>
                  </a:solidFill>
                  <a:latin typeface="Amazon Ember"/>
                </a:endParaRPr>
              </a:p>
            </p:txBody>
          </p:sp>
          <p:sp>
            <p:nvSpPr>
              <p:cNvPr id="39" name="Freeform: Shape 38">
                <a:extLst>
                  <a:ext uri="{FF2B5EF4-FFF2-40B4-BE49-F238E27FC236}">
                    <a16:creationId xmlns:a16="http://schemas.microsoft.com/office/drawing/2014/main" id="{35810FE8-B00C-4CA7-999D-9177361DA66D}"/>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pPr defTabSz="914307"/>
                <a:endParaRPr lang="en-US" sz="1765">
                  <a:solidFill>
                    <a:srgbClr val="FFFFFF"/>
                  </a:solidFill>
                  <a:latin typeface="Amazon Ember"/>
                </a:endParaRPr>
              </a:p>
            </p:txBody>
          </p:sp>
        </p:grpSp>
      </p:grpSp>
      <p:grpSp>
        <p:nvGrpSpPr>
          <p:cNvPr id="9" name="Group 8">
            <a:extLst>
              <a:ext uri="{FF2B5EF4-FFF2-40B4-BE49-F238E27FC236}">
                <a16:creationId xmlns:a16="http://schemas.microsoft.com/office/drawing/2014/main" id="{A1FBA846-8812-4AC2-8C59-560DB4AF1A82}"/>
              </a:ext>
            </a:extLst>
          </p:cNvPr>
          <p:cNvGrpSpPr/>
          <p:nvPr/>
        </p:nvGrpSpPr>
        <p:grpSpPr>
          <a:xfrm>
            <a:off x="1460950" y="5367054"/>
            <a:ext cx="2736734" cy="822960"/>
            <a:chOff x="1460950" y="5252754"/>
            <a:chExt cx="2736734" cy="822960"/>
          </a:xfrm>
        </p:grpSpPr>
        <p:sp>
          <p:nvSpPr>
            <p:cNvPr id="7" name="Rectangle 6">
              <a:extLst>
                <a:ext uri="{FF2B5EF4-FFF2-40B4-BE49-F238E27FC236}">
                  <a16:creationId xmlns:a16="http://schemas.microsoft.com/office/drawing/2014/main" id="{B9F18CBE-5A0B-CA4B-B475-FDA266D17878}"/>
                </a:ext>
              </a:extLst>
            </p:cNvPr>
            <p:cNvSpPr/>
            <p:nvPr/>
          </p:nvSpPr>
          <p:spPr bwMode="auto">
            <a:xfrm>
              <a:off x="1460950" y="5252754"/>
              <a:ext cx="2736734" cy="822960"/>
            </a:xfrm>
            <a:prstGeom prst="rect">
              <a:avLst/>
            </a:prstGeom>
            <a:noFill/>
            <a:ln w="25400">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txBody>
            <a:bodyPr lIns="762000" rtlCol="0" anchor="ctr"/>
            <a:lstStyle/>
            <a:p>
              <a:pPr defTabSz="731491">
                <a:lnSpc>
                  <a:spcPct val="90000"/>
                </a:lnSpc>
              </a:pPr>
              <a:r>
                <a:rPr lang="en-US" sz="16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EC2</a:t>
              </a:r>
            </a:p>
            <a:p>
              <a:pPr defTabSz="731491">
                <a:lnSpc>
                  <a:spcPct val="90000"/>
                </a:lnSpc>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Infrastructure-as-a-Service</a:t>
              </a:r>
            </a:p>
          </p:txBody>
        </p:sp>
        <p:grpSp>
          <p:nvGrpSpPr>
            <p:cNvPr id="57" name="Graphic 3">
              <a:extLst>
                <a:ext uri="{FF2B5EF4-FFF2-40B4-BE49-F238E27FC236}">
                  <a16:creationId xmlns:a16="http://schemas.microsoft.com/office/drawing/2014/main" id="{7421F6D2-B760-4A43-8BFA-82E2F698E739}"/>
                </a:ext>
              </a:extLst>
            </p:cNvPr>
            <p:cNvGrpSpPr/>
            <p:nvPr/>
          </p:nvGrpSpPr>
          <p:grpSpPr>
            <a:xfrm>
              <a:off x="1568735" y="5400460"/>
              <a:ext cx="506738" cy="506738"/>
              <a:chOff x="4333875" y="2333625"/>
              <a:chExt cx="476250" cy="476250"/>
            </a:xfrm>
            <a:solidFill>
              <a:srgbClr val="C9C9C9"/>
            </a:solidFill>
          </p:grpSpPr>
          <p:sp>
            <p:nvSpPr>
              <p:cNvPr id="58" name="Freeform: Shape 57">
                <a:extLst>
                  <a:ext uri="{FF2B5EF4-FFF2-40B4-BE49-F238E27FC236}">
                    <a16:creationId xmlns:a16="http://schemas.microsoft.com/office/drawing/2014/main" id="{BBA9EBB3-B36C-4889-A6DF-793AF6DC558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solidFill>
                <a:srgbClr val="527FFF"/>
              </a:solidFill>
              <a:ln w="9525" cap="flat">
                <a:noFill/>
                <a:prstDash val="solid"/>
                <a:miter/>
              </a:ln>
            </p:spPr>
            <p:txBody>
              <a:bodyPr rtlCol="0" anchor="ctr"/>
              <a:lstStyle/>
              <a:p>
                <a:pPr defTabSz="914307"/>
                <a:endParaRPr lang="en-US" sz="1765">
                  <a:solidFill>
                    <a:srgbClr val="FFFFFF"/>
                  </a:solidFill>
                  <a:latin typeface="Amazon Ember"/>
                </a:endParaRPr>
              </a:p>
            </p:txBody>
          </p:sp>
          <p:sp>
            <p:nvSpPr>
              <p:cNvPr id="59" name="Freeform: Shape 58">
                <a:extLst>
                  <a:ext uri="{FF2B5EF4-FFF2-40B4-BE49-F238E27FC236}">
                    <a16:creationId xmlns:a16="http://schemas.microsoft.com/office/drawing/2014/main" id="{E4FD4D53-3A17-42C1-A936-72D22519E4AB}"/>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solidFill>
                <a:srgbClr val="527FFF"/>
              </a:solidFill>
              <a:ln w="9525" cap="flat">
                <a:noFill/>
                <a:prstDash val="solid"/>
                <a:miter/>
              </a:ln>
            </p:spPr>
            <p:txBody>
              <a:bodyPr rtlCol="0" anchor="ctr"/>
              <a:lstStyle/>
              <a:p>
                <a:pPr defTabSz="914307"/>
                <a:endParaRPr lang="en-US" sz="1765">
                  <a:solidFill>
                    <a:srgbClr val="FFFFFF"/>
                  </a:solidFill>
                  <a:latin typeface="Amazon Ember"/>
                </a:endParaRPr>
              </a:p>
            </p:txBody>
          </p:sp>
          <p:sp>
            <p:nvSpPr>
              <p:cNvPr id="60" name="Freeform: Shape 59">
                <a:extLst>
                  <a:ext uri="{FF2B5EF4-FFF2-40B4-BE49-F238E27FC236}">
                    <a16:creationId xmlns:a16="http://schemas.microsoft.com/office/drawing/2014/main" id="{9632B377-707A-4694-BFEA-FB5A81225EB9}"/>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solidFill>
                <a:srgbClr val="527FFF"/>
              </a:solidFill>
              <a:ln w="9525" cap="flat">
                <a:noFill/>
                <a:prstDash val="solid"/>
                <a:miter/>
              </a:ln>
            </p:spPr>
            <p:txBody>
              <a:bodyPr rtlCol="0" anchor="ctr"/>
              <a:lstStyle/>
              <a:p>
                <a:pPr defTabSz="914307"/>
                <a:endParaRPr lang="en-US" sz="1765" dirty="0">
                  <a:solidFill>
                    <a:srgbClr val="FFFFFF"/>
                  </a:solidFill>
                  <a:latin typeface="Amazon Ember"/>
                </a:endParaRPr>
              </a:p>
            </p:txBody>
          </p:sp>
        </p:grpSp>
      </p:grpSp>
      <p:grpSp>
        <p:nvGrpSpPr>
          <p:cNvPr id="10" name="Group 9">
            <a:extLst>
              <a:ext uri="{FF2B5EF4-FFF2-40B4-BE49-F238E27FC236}">
                <a16:creationId xmlns:a16="http://schemas.microsoft.com/office/drawing/2014/main" id="{A68799D8-4360-48C9-B9CA-05E132FE9F04}"/>
              </a:ext>
            </a:extLst>
          </p:cNvPr>
          <p:cNvGrpSpPr/>
          <p:nvPr/>
        </p:nvGrpSpPr>
        <p:grpSpPr>
          <a:xfrm>
            <a:off x="1460950" y="4271636"/>
            <a:ext cx="2736734" cy="822960"/>
            <a:chOff x="1460950" y="4054314"/>
            <a:chExt cx="2736734" cy="822960"/>
          </a:xfrm>
        </p:grpSpPr>
        <p:sp>
          <p:nvSpPr>
            <p:cNvPr id="6" name="Rectangle 5">
              <a:extLst>
                <a:ext uri="{FF2B5EF4-FFF2-40B4-BE49-F238E27FC236}">
                  <a16:creationId xmlns:a16="http://schemas.microsoft.com/office/drawing/2014/main" id="{14AAF323-BB69-1E4C-A676-F4E9091E4169}"/>
                </a:ext>
              </a:extLst>
            </p:cNvPr>
            <p:cNvSpPr/>
            <p:nvPr/>
          </p:nvSpPr>
          <p:spPr bwMode="auto">
            <a:xfrm>
              <a:off x="1460950" y="4054314"/>
              <a:ext cx="2736734" cy="822960"/>
            </a:xfrm>
            <a:prstGeom prst="rect">
              <a:avLst/>
            </a:prstGeom>
            <a:noFill/>
            <a:ln w="25400">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txBody>
            <a:bodyPr lIns="762000" rtlCol="0" anchor="ctr"/>
            <a:lstStyle/>
            <a:p>
              <a:pPr defTabSz="731491">
                <a:lnSpc>
                  <a:spcPct val="90000"/>
                </a:lnSpc>
              </a:pPr>
              <a:r>
                <a:rPr lang="en-US" sz="16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ECS/EKS</a:t>
              </a:r>
              <a:b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Container-management </a:t>
              </a:r>
              <a:b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-as-a-service</a:t>
              </a:r>
            </a:p>
          </p:txBody>
        </p:sp>
        <p:grpSp>
          <p:nvGrpSpPr>
            <p:cNvPr id="69" name="Group 68">
              <a:extLst>
                <a:ext uri="{FF2B5EF4-FFF2-40B4-BE49-F238E27FC236}">
                  <a16:creationId xmlns:a16="http://schemas.microsoft.com/office/drawing/2014/main" id="{269B1F8E-B68F-464D-B919-4B05F1C46ED2}"/>
                </a:ext>
              </a:extLst>
            </p:cNvPr>
            <p:cNvGrpSpPr/>
            <p:nvPr/>
          </p:nvGrpSpPr>
          <p:grpSpPr>
            <a:xfrm>
              <a:off x="1559885" y="4202525"/>
              <a:ext cx="487153" cy="543612"/>
              <a:chOff x="747713" y="669925"/>
              <a:chExt cx="479424" cy="534988"/>
            </a:xfrm>
          </p:grpSpPr>
          <p:sp>
            <p:nvSpPr>
              <p:cNvPr id="67" name="Freeform 5">
                <a:extLst>
                  <a:ext uri="{FF2B5EF4-FFF2-40B4-BE49-F238E27FC236}">
                    <a16:creationId xmlns:a16="http://schemas.microsoft.com/office/drawing/2014/main" id="{DF2E5AFE-E606-4A16-A97E-3899A6A09BB7}"/>
                  </a:ext>
                </a:extLst>
              </p:cNvPr>
              <p:cNvSpPr>
                <a:spLocks/>
              </p:cNvSpPr>
              <p:nvPr/>
            </p:nvSpPr>
            <p:spPr bwMode="auto">
              <a:xfrm>
                <a:off x="747713" y="669925"/>
                <a:ext cx="458787" cy="534988"/>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0638" cap="flat">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endParaRPr lang="en-US" sz="1765">
                  <a:solidFill>
                    <a:srgbClr val="FFFFFF"/>
                  </a:solidFill>
                  <a:latin typeface="Amazon Ember"/>
                </a:endParaRPr>
              </a:p>
            </p:txBody>
          </p:sp>
          <p:sp>
            <p:nvSpPr>
              <p:cNvPr id="68" name="Freeform 6">
                <a:extLst>
                  <a:ext uri="{FF2B5EF4-FFF2-40B4-BE49-F238E27FC236}">
                    <a16:creationId xmlns:a16="http://schemas.microsoft.com/office/drawing/2014/main" id="{859F9E2B-65B4-4379-91EC-E932F545B2DD}"/>
                  </a:ext>
                </a:extLst>
              </p:cNvPr>
              <p:cNvSpPr>
                <a:spLocks/>
              </p:cNvSpPr>
              <p:nvPr/>
            </p:nvSpPr>
            <p:spPr bwMode="auto">
              <a:xfrm>
                <a:off x="1009650" y="669925"/>
                <a:ext cx="217487" cy="37465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0638" cap="flat">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endParaRPr lang="en-US" sz="1765">
                  <a:solidFill>
                    <a:srgbClr val="FFFFFF"/>
                  </a:solidFill>
                  <a:latin typeface="Amazon Ember"/>
                </a:endParaRPr>
              </a:p>
            </p:txBody>
          </p:sp>
        </p:grpSp>
      </p:grpSp>
      <p:cxnSp>
        <p:nvCxnSpPr>
          <p:cNvPr id="47" name="Straight Connector 46">
            <a:extLst>
              <a:ext uri="{FF2B5EF4-FFF2-40B4-BE49-F238E27FC236}">
                <a16:creationId xmlns:a16="http://schemas.microsoft.com/office/drawing/2014/main" id="{FADD0371-DBE3-453B-A035-5023143E88D4}"/>
              </a:ext>
            </a:extLst>
          </p:cNvPr>
          <p:cNvCxnSpPr>
            <a:cxnSpLocks/>
          </p:cNvCxnSpPr>
          <p:nvPr/>
        </p:nvCxnSpPr>
        <p:spPr>
          <a:xfrm>
            <a:off x="1146666" y="3039988"/>
            <a:ext cx="10703572"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8" name="Straight Connector 47">
            <a:extLst>
              <a:ext uri="{FF2B5EF4-FFF2-40B4-BE49-F238E27FC236}">
                <a16:creationId xmlns:a16="http://schemas.microsoft.com/office/drawing/2014/main" id="{3804740E-0EA0-479B-A8A2-1E5DC21FC7B0}"/>
              </a:ext>
            </a:extLst>
          </p:cNvPr>
          <p:cNvCxnSpPr>
            <a:cxnSpLocks/>
          </p:cNvCxnSpPr>
          <p:nvPr/>
        </p:nvCxnSpPr>
        <p:spPr>
          <a:xfrm>
            <a:off x="1146666" y="4135407"/>
            <a:ext cx="10703572"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9" name="Straight Connector 48">
            <a:extLst>
              <a:ext uri="{FF2B5EF4-FFF2-40B4-BE49-F238E27FC236}">
                <a16:creationId xmlns:a16="http://schemas.microsoft.com/office/drawing/2014/main" id="{113214E1-BAF9-4790-A8D3-32BA21BEC484}"/>
              </a:ext>
            </a:extLst>
          </p:cNvPr>
          <p:cNvCxnSpPr>
            <a:cxnSpLocks/>
          </p:cNvCxnSpPr>
          <p:nvPr/>
        </p:nvCxnSpPr>
        <p:spPr>
          <a:xfrm>
            <a:off x="1146666" y="5230825"/>
            <a:ext cx="10703572"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0079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childTnLst>
                                </p:cTn>
                              </p:par>
                              <p:par>
                                <p:cTn id="38" presetID="10"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childTnLst>
                                </p:cTn>
                              </p:par>
                              <p:par>
                                <p:cTn id="41" presetID="10" presetClass="entr" presetSubtype="0" fill="hold" nodeType="withEffect">
                                  <p:stCondLst>
                                    <p:cond delay="5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par>
                                <p:cTn id="44" presetID="16" presetClass="entr" presetSubtype="37" fill="hold"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barn(outVertical)">
                                      <p:cBhvr>
                                        <p:cTn id="46" dur="750"/>
                                        <p:tgtEl>
                                          <p:spTgt spid="47"/>
                                        </p:tgtEl>
                                      </p:cBhvr>
                                    </p:animEffect>
                                  </p:childTnLst>
                                </p:cTn>
                              </p:par>
                              <p:par>
                                <p:cTn id="47" presetID="16" presetClass="entr" presetSubtype="37" fill="hold" nodeType="withEffect">
                                  <p:stCondLst>
                                    <p:cond delay="500"/>
                                  </p:stCondLst>
                                  <p:childTnLst>
                                    <p:set>
                                      <p:cBhvr>
                                        <p:cTn id="48" dur="1" fill="hold">
                                          <p:stCondLst>
                                            <p:cond delay="0"/>
                                          </p:stCondLst>
                                        </p:cTn>
                                        <p:tgtEl>
                                          <p:spTgt spid="48"/>
                                        </p:tgtEl>
                                        <p:attrNameLst>
                                          <p:attrName>style.visibility</p:attrName>
                                        </p:attrNameLst>
                                      </p:cBhvr>
                                      <p:to>
                                        <p:strVal val="visible"/>
                                      </p:to>
                                    </p:set>
                                    <p:animEffect transition="in" filter="barn(outVertical)">
                                      <p:cBhvr>
                                        <p:cTn id="49" dur="750"/>
                                        <p:tgtEl>
                                          <p:spTgt spid="48"/>
                                        </p:tgtEl>
                                      </p:cBhvr>
                                    </p:animEffect>
                                  </p:childTnLst>
                                </p:cTn>
                              </p:par>
                              <p:par>
                                <p:cTn id="50" presetID="16" presetClass="entr" presetSubtype="37" fill="hold" nodeType="withEffect">
                                  <p:stCondLst>
                                    <p:cond delay="500"/>
                                  </p:stCondLst>
                                  <p:childTnLst>
                                    <p:set>
                                      <p:cBhvr>
                                        <p:cTn id="51" dur="1" fill="hold">
                                          <p:stCondLst>
                                            <p:cond delay="0"/>
                                          </p:stCondLst>
                                        </p:cTn>
                                        <p:tgtEl>
                                          <p:spTgt spid="49"/>
                                        </p:tgtEl>
                                        <p:attrNameLst>
                                          <p:attrName>style.visibility</p:attrName>
                                        </p:attrNameLst>
                                      </p:cBhvr>
                                      <p:to>
                                        <p:strVal val="visible"/>
                                      </p:to>
                                    </p:set>
                                    <p:animEffect transition="in" filter="barn(outVertical)">
                                      <p:cBhvr>
                                        <p:cTn id="52"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C71AA1-34F1-42F4-A52E-9373581F3E63}"/>
              </a:ext>
            </a:extLst>
          </p:cNvPr>
          <p:cNvSpPr/>
          <p:nvPr/>
        </p:nvSpPr>
        <p:spPr>
          <a:xfrm>
            <a:off x="8582723" y="705806"/>
            <a:ext cx="3510839" cy="1414710"/>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5" name="Rectangle 4">
            <a:extLst>
              <a:ext uri="{FF2B5EF4-FFF2-40B4-BE49-F238E27FC236}">
                <a16:creationId xmlns:a16="http://schemas.microsoft.com/office/drawing/2014/main" id="{20704800-CCA8-4F23-A50F-9B84353BDA08}"/>
              </a:ext>
            </a:extLst>
          </p:cNvPr>
          <p:cNvSpPr/>
          <p:nvPr/>
        </p:nvSpPr>
        <p:spPr>
          <a:xfrm>
            <a:off x="1865212" y="4110415"/>
            <a:ext cx="10194556"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6" name="Rectangle 5">
            <a:extLst>
              <a:ext uri="{FF2B5EF4-FFF2-40B4-BE49-F238E27FC236}">
                <a16:creationId xmlns:a16="http://schemas.microsoft.com/office/drawing/2014/main" id="{E7CE2666-7132-4A67-854F-59EF07459603}"/>
              </a:ext>
            </a:extLst>
          </p:cNvPr>
          <p:cNvSpPr/>
          <p:nvPr/>
        </p:nvSpPr>
        <p:spPr>
          <a:xfrm>
            <a:off x="8042431" y="2109688"/>
            <a:ext cx="4017338" cy="255908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7" name="Rectangle 6">
            <a:extLst>
              <a:ext uri="{FF2B5EF4-FFF2-40B4-BE49-F238E27FC236}">
                <a16:creationId xmlns:a16="http://schemas.microsoft.com/office/drawing/2014/main" id="{C99BD245-873A-4BAD-A27E-BFD6D2A69265}"/>
              </a:ext>
            </a:extLst>
          </p:cNvPr>
          <p:cNvSpPr/>
          <p:nvPr/>
        </p:nvSpPr>
        <p:spPr>
          <a:xfrm>
            <a:off x="3580089" y="712711"/>
            <a:ext cx="5027148"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1"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Elastic Beanstalk </a:t>
              </a:r>
            </a:p>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25">
            <a:extLst>
              <a:ext uri="{FF2B5EF4-FFF2-40B4-BE49-F238E27FC236}">
                <a16:creationId xmlns:a16="http://schemas.microsoft.com/office/drawing/2014/main" id="{359D6D56-A485-41E0-8D3F-7E19095989AC}"/>
              </a:ext>
            </a:extLst>
          </p:cNvPr>
          <p:cNvSpPr txBox="1"/>
          <p:nvPr/>
        </p:nvSpPr>
        <p:spPr>
          <a:xfrm>
            <a:off x="5407943" y="1749325"/>
            <a:ext cx="53910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.NET</a:t>
            </a:r>
          </a:p>
        </p:txBody>
      </p: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.NET </a:t>
            </a:r>
            <a:br>
              <a:rPr lang="en-US" sz="1000" dirty="0">
                <a:latin typeface="Amazon Ember" panose="020B0603020204020204" pitchFamily="34" charset="0"/>
                <a:ea typeface="Amazon Ember" panose="020B0603020204020204" pitchFamily="34" charset="0"/>
                <a:cs typeface="Amazon Ember" panose="020B0603020204020204" pitchFamily="34" charset="0"/>
              </a:rPr>
            </a:br>
            <a:r>
              <a:rPr lang="en-US" sz="1000" dirty="0">
                <a:latin typeface="Amazon Ember" panose="020B0603020204020204" pitchFamily="34" charset="0"/>
                <a:ea typeface="Amazon Ember" panose="020B0603020204020204" pitchFamily="34" charset="0"/>
                <a:cs typeface="Amazon Ember" panose="020B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3AEB73E-BC8C-4273-9061-5D1CE9B32D2C}"/>
              </a:ext>
            </a:extLst>
          </p:cNvPr>
          <p:cNvGrpSpPr/>
          <p:nvPr/>
        </p:nvGrpSpPr>
        <p:grpSpPr>
          <a:xfrm>
            <a:off x="10143958" y="5345281"/>
            <a:ext cx="1813603" cy="612934"/>
            <a:chOff x="11182818" y="7252488"/>
            <a:chExt cx="1736597" cy="612934"/>
          </a:xfrm>
          <a:solidFill>
            <a:schemeClr val="bg2">
              <a:lumMod val="60000"/>
              <a:lumOff val="40000"/>
            </a:schemeClr>
          </a:solidFill>
        </p:grpSpPr>
        <p:sp>
          <p:nvSpPr>
            <p:cNvPr id="169" name="TextBox 36">
              <a:extLst>
                <a:ext uri="{FF2B5EF4-FFF2-40B4-BE49-F238E27FC236}">
                  <a16:creationId xmlns:a16="http://schemas.microsoft.com/office/drawing/2014/main" id="{B541C8A5-FD4D-41AD-A308-DABA69A43FB3}"/>
                </a:ext>
              </a:extLst>
            </p:cNvPr>
            <p:cNvSpPr txBox="1"/>
            <p:nvPr/>
          </p:nvSpPr>
          <p:spPr>
            <a:xfrm>
              <a:off x="11182818" y="7252488"/>
              <a:ext cx="1736597"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ECS hosting managed Linux Containers</a:t>
              </a:r>
            </a:p>
          </p:txBody>
        </p:sp>
        <p:pic>
          <p:nvPicPr>
            <p:cNvPr id="170" name="Graphic 149">
              <a:extLst>
                <a:ext uri="{FF2B5EF4-FFF2-40B4-BE49-F238E27FC236}">
                  <a16:creationId xmlns:a16="http://schemas.microsoft.com/office/drawing/2014/main" id="{554C5FEF-2553-48AD-829B-D09066D5100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11321260" y="7415675"/>
              <a:ext cx="336198" cy="378223"/>
            </a:xfrm>
            <a:prstGeom prst="rect">
              <a:avLst/>
            </a:prstGeom>
            <a:grpFill/>
          </p:spPr>
        </p:pic>
      </p:grpSp>
      <p:sp>
        <p:nvSpPr>
          <p:cNvPr id="25" name="TextBox 44">
            <a:extLst>
              <a:ext uri="{FF2B5EF4-FFF2-40B4-BE49-F238E27FC236}">
                <a16:creationId xmlns:a16="http://schemas.microsoft.com/office/drawing/2014/main" id="{791CC571-A2CC-4836-AC4F-AB7BCC9702B6}"/>
              </a:ext>
            </a:extLst>
          </p:cNvPr>
          <p:cNvSpPr txBox="1"/>
          <p:nvPr/>
        </p:nvSpPr>
        <p:spPr>
          <a:xfrm>
            <a:off x="9882975" y="4236356"/>
            <a:ext cx="2095979"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Replatform</a:t>
            </a:r>
          </a:p>
        </p:txBody>
      </p: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7" name="TextBox 50">
            <a:extLst>
              <a:ext uri="{FF2B5EF4-FFF2-40B4-BE49-F238E27FC236}">
                <a16:creationId xmlns:a16="http://schemas.microsoft.com/office/drawing/2014/main" id="{326C0475-D6A0-4152-869C-6DFA657A6099}"/>
              </a:ext>
            </a:extLst>
          </p:cNvPr>
          <p:cNvSpPr txBox="1"/>
          <p:nvPr/>
        </p:nvSpPr>
        <p:spPr>
          <a:xfrm>
            <a:off x="5440194" y="2655320"/>
            <a:ext cx="71526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Windows</a:t>
            </a:r>
            <a:endParaRPr lang="en-US" sz="126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8" name="Connector: Elbow 27">
            <a:extLst>
              <a:ext uri="{FF2B5EF4-FFF2-40B4-BE49-F238E27FC236}">
                <a16:creationId xmlns:a16="http://schemas.microsoft.com/office/drawing/2014/main" id="{5C67B325-BC2B-49E2-9272-3EEEC4F415D4}"/>
              </a:ext>
            </a:extLst>
          </p:cNvPr>
          <p:cNvCxnSpPr>
            <a:cxnSpLocks/>
            <a:stCxn id="36" idx="2"/>
            <a:endCxn id="34" idx="0"/>
          </p:cNvCxnSpPr>
          <p:nvPr/>
        </p:nvCxnSpPr>
        <p:spPr>
          <a:xfrm rot="5400000">
            <a:off x="5436208" y="1586791"/>
            <a:ext cx="456065" cy="1884663"/>
          </a:xfrm>
          <a:prstGeom prst="bentConnector3">
            <a:avLst>
              <a:gd name="adj1" fmla="val 66337"/>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31" name="Straight Arrow Connector 30">
            <a:extLst>
              <a:ext uri="{FF2B5EF4-FFF2-40B4-BE49-F238E27FC236}">
                <a16:creationId xmlns:a16="http://schemas.microsoft.com/office/drawing/2014/main" id="{086F3F23-F5C6-486B-B7D7-02D8106C3F04}"/>
              </a:ext>
            </a:extLst>
          </p:cNvPr>
          <p:cNvCxnSpPr>
            <a:cxnSpLocks/>
            <a:stCxn id="35" idx="3"/>
            <a:endCxn id="36" idx="1"/>
          </p:cNvCxnSpPr>
          <p:nvPr/>
        </p:nvCxnSpPr>
        <p:spPr>
          <a:xfrm>
            <a:off x="5547896" y="1603949"/>
            <a:ext cx="232687"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Framework or  </a:t>
            </a:r>
            <a:b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 ?</a:t>
            </a:r>
          </a:p>
        </p:txBody>
      </p:sp>
      <p:sp>
        <p:nvSpPr>
          <p:cNvPr id="36" name="Flowchart: Decision 35">
            <a:extLst>
              <a:ext uri="{FF2B5EF4-FFF2-40B4-BE49-F238E27FC236}">
                <a16:creationId xmlns:a16="http://schemas.microsoft.com/office/drawing/2014/main" id="{A82216D0-B2CE-4DE8-9B8F-C5043A980DEA}"/>
              </a:ext>
            </a:extLst>
          </p:cNvPr>
          <p:cNvSpPr/>
          <p:nvPr/>
        </p:nvSpPr>
        <p:spPr>
          <a:xfrm>
            <a:off x="5780583"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Linux or Windows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Self-Managed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VM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 Serverless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Flowchart: Decision 39">
            <a:extLst>
              <a:ext uri="{FF2B5EF4-FFF2-40B4-BE49-F238E27FC236}">
                <a16:creationId xmlns:a16="http://schemas.microsoft.com/office/drawing/2014/main" id="{C19BF2C7-0CF5-4146-BB65-1644CFC73737}"/>
              </a:ext>
            </a:extLst>
          </p:cNvPr>
          <p:cNvSpPr/>
          <p:nvPr/>
        </p:nvSpPr>
        <p:spPr>
          <a:xfrm>
            <a:off x="8300904"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sp>
        <p:nvSpPr>
          <p:cNvPr id="41" name="Flowchart: Decision 40">
            <a:extLst>
              <a:ext uri="{FF2B5EF4-FFF2-40B4-BE49-F238E27FC236}">
                <a16:creationId xmlns:a16="http://schemas.microsoft.com/office/drawing/2014/main" id="{2258BABC-BED2-46DD-AB2B-870A58E8D921}"/>
              </a:ext>
            </a:extLst>
          </p:cNvPr>
          <p:cNvSpPr/>
          <p:nvPr/>
        </p:nvSpPr>
        <p:spPr>
          <a:xfrm>
            <a:off x="9297790"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Containerized Web/API Applications ?</a:t>
            </a:r>
          </a:p>
        </p:txBody>
      </p:sp>
      <p:sp>
        <p:nvSpPr>
          <p:cNvPr id="42" name="Flowchart: Decision 41">
            <a:extLst>
              <a:ext uri="{FF2B5EF4-FFF2-40B4-BE49-F238E27FC236}">
                <a16:creationId xmlns:a16="http://schemas.microsoft.com/office/drawing/2014/main" id="{FF026E52-B2AA-42C9-B04D-78E3256B7488}"/>
              </a:ext>
            </a:extLst>
          </p:cNvPr>
          <p:cNvSpPr/>
          <p:nvPr/>
        </p:nvSpPr>
        <p:spPr>
          <a:xfrm>
            <a:off x="7823232"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Containerized Applications or Serverless Functions ?</a:t>
            </a:r>
          </a:p>
        </p:txBody>
      </p:sp>
      <p:cxnSp>
        <p:nvCxnSpPr>
          <p:cNvPr id="43" name="Straight Arrow Connector 42">
            <a:extLst>
              <a:ext uri="{FF2B5EF4-FFF2-40B4-BE49-F238E27FC236}">
                <a16:creationId xmlns:a16="http://schemas.microsoft.com/office/drawing/2014/main" id="{6687E860-7A02-45AF-BE77-69E08360638D}"/>
              </a:ext>
            </a:extLst>
          </p:cNvPr>
          <p:cNvCxnSpPr>
            <a:cxnSpLocks/>
            <a:stCxn id="36" idx="3"/>
            <a:endCxn id="42" idx="1"/>
          </p:cNvCxnSpPr>
          <p:nvPr/>
        </p:nvCxnSpPr>
        <p:spPr>
          <a:xfrm>
            <a:off x="7432559" y="1603949"/>
            <a:ext cx="390673"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34CA757-25AA-4D57-86AD-C038800B7420}"/>
              </a:ext>
            </a:extLst>
          </p:cNvPr>
          <p:cNvGrpSpPr/>
          <p:nvPr/>
        </p:nvGrpSpPr>
        <p:grpSpPr>
          <a:xfrm>
            <a:off x="10652439" y="1389508"/>
            <a:ext cx="1345962" cy="442674"/>
            <a:chOff x="5633879" y="6286478"/>
            <a:chExt cx="1345962" cy="442674"/>
          </a:xfrm>
          <a:solidFill>
            <a:schemeClr val="bg2">
              <a:lumMod val="60000"/>
              <a:lumOff val="40000"/>
            </a:schemeClr>
          </a:solidFill>
        </p:grpSpPr>
        <p:sp>
          <p:nvSpPr>
            <p:cNvPr id="165" name="TextBox 155">
              <a:extLst>
                <a:ext uri="{FF2B5EF4-FFF2-40B4-BE49-F238E27FC236}">
                  <a16:creationId xmlns:a16="http://schemas.microsoft.com/office/drawing/2014/main" id="{24655D13-D9AC-4400-999D-8EA68452371C}"/>
                </a:ext>
              </a:extLst>
            </p:cNvPr>
            <p:cNvSpPr txBox="1"/>
            <p:nvPr/>
          </p:nvSpPr>
          <p:spPr>
            <a:xfrm>
              <a:off x="5633879" y="6286478"/>
              <a:ext cx="1345962"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Lambda</a:t>
              </a:r>
            </a:p>
          </p:txBody>
        </p:sp>
        <p:pic>
          <p:nvPicPr>
            <p:cNvPr id="166" name="Graphic 148">
              <a:extLst>
                <a:ext uri="{FF2B5EF4-FFF2-40B4-BE49-F238E27FC236}">
                  <a16:creationId xmlns:a16="http://schemas.microsoft.com/office/drawing/2014/main" id="{9C7DC8EE-B8E6-4616-8C72-B56474E0134A}"/>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Lst>
            </a:blip>
            <a:stretch>
              <a:fillRect/>
            </a:stretch>
          </p:blipFill>
          <p:spPr>
            <a:xfrm>
              <a:off x="5774934" y="6335275"/>
              <a:ext cx="336199" cy="350208"/>
            </a:xfrm>
            <a:prstGeom prst="rect">
              <a:avLst/>
            </a:prstGeom>
            <a:grpFill/>
          </p:spPr>
        </p:pic>
      </p:grpSp>
      <p:sp>
        <p:nvSpPr>
          <p:cNvPr id="45" name="TextBox 165">
            <a:extLst>
              <a:ext uri="{FF2B5EF4-FFF2-40B4-BE49-F238E27FC236}">
                <a16:creationId xmlns:a16="http://schemas.microsoft.com/office/drawing/2014/main" id="{076ADD9D-5D71-414E-9EEE-2A39DB503075}"/>
              </a:ext>
            </a:extLst>
          </p:cNvPr>
          <p:cNvSpPr txBox="1"/>
          <p:nvPr/>
        </p:nvSpPr>
        <p:spPr>
          <a:xfrm>
            <a:off x="8437947" y="2475698"/>
            <a:ext cx="922509"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Applications</a:t>
            </a:r>
          </a:p>
        </p:txBody>
      </p:sp>
      <p:cxnSp>
        <p:nvCxnSpPr>
          <p:cNvPr id="46" name="Connector: Elbow 45">
            <a:extLst>
              <a:ext uri="{FF2B5EF4-FFF2-40B4-BE49-F238E27FC236}">
                <a16:creationId xmlns:a16="http://schemas.microsoft.com/office/drawing/2014/main" id="{209FDEA9-B93B-45E9-8AFB-9EC66F189DE7}"/>
              </a:ext>
            </a:extLst>
          </p:cNvPr>
          <p:cNvCxnSpPr>
            <a:cxnSpLocks/>
            <a:stCxn id="42" idx="2"/>
            <a:endCxn id="41" idx="0"/>
          </p:cNvCxnSpPr>
          <p:nvPr/>
        </p:nvCxnSpPr>
        <p:spPr>
          <a:xfrm rot="16200000" flipH="1">
            <a:off x="9270464" y="1679846"/>
            <a:ext cx="232070" cy="1474558"/>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8599FCFE-CDE0-4949-BF54-610A27FF7CB3}"/>
              </a:ext>
            </a:extLst>
          </p:cNvPr>
          <p:cNvCxnSpPr>
            <a:cxnSpLocks/>
            <a:stCxn id="40" idx="3"/>
            <a:endCxn id="169" idx="0"/>
          </p:cNvCxnSpPr>
          <p:nvPr/>
        </p:nvCxnSpPr>
        <p:spPr>
          <a:xfrm>
            <a:off x="9952880" y="5144326"/>
            <a:ext cx="1097880"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7274C9AA-4357-4FDD-8F6D-BCC4D6B5EFB2}"/>
              </a:ext>
            </a:extLst>
          </p:cNvPr>
          <p:cNvCxnSpPr>
            <a:cxnSpLocks/>
            <a:stCxn id="40" idx="2"/>
            <a:endCxn id="158" idx="1"/>
          </p:cNvCxnSpPr>
          <p:nvPr/>
        </p:nvCxnSpPr>
        <p:spPr>
          <a:xfrm rot="16200000" flipH="1">
            <a:off x="9374605" y="5593754"/>
            <a:ext cx="521641" cy="1017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202">
            <a:extLst>
              <a:ext uri="{FF2B5EF4-FFF2-40B4-BE49-F238E27FC236}">
                <a16:creationId xmlns:a16="http://schemas.microsoft.com/office/drawing/2014/main" id="{5D96B67D-9752-4C11-B792-AE64C1EB34FB}"/>
              </a:ext>
            </a:extLst>
          </p:cNvPr>
          <p:cNvSpPr txBox="1"/>
          <p:nvPr/>
        </p:nvSpPr>
        <p:spPr>
          <a:xfrm>
            <a:off x="10338638" y="4869620"/>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50" name="TextBox 203">
            <a:extLst>
              <a:ext uri="{FF2B5EF4-FFF2-40B4-BE49-F238E27FC236}">
                <a16:creationId xmlns:a16="http://schemas.microsoft.com/office/drawing/2014/main" id="{5098DAAD-220C-4B6E-9D6F-58C160CAD94E}"/>
              </a:ext>
            </a:extLst>
          </p:cNvPr>
          <p:cNvSpPr txBox="1"/>
          <p:nvPr/>
        </p:nvSpPr>
        <p:spPr>
          <a:xfrm>
            <a:off x="9126891"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51" name="Flowchart: Decision 50">
            <a:extLst>
              <a:ext uri="{FF2B5EF4-FFF2-40B4-BE49-F238E27FC236}">
                <a16:creationId xmlns:a16="http://schemas.microsoft.com/office/drawing/2014/main" id="{893CFBC2-86F7-4701-ABDA-640ED5D3503B}"/>
              </a:ext>
            </a:extLst>
          </p:cNvPr>
          <p:cNvSpPr/>
          <p:nvPr/>
        </p:nvSpPr>
        <p:spPr>
          <a:xfrm>
            <a:off x="7283883"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Serverless Containers ?</a:t>
            </a:r>
          </a:p>
        </p:txBody>
      </p:sp>
      <p:cxnSp>
        <p:nvCxnSpPr>
          <p:cNvPr id="52" name="Straight Arrow Connector 51">
            <a:extLst>
              <a:ext uri="{FF2B5EF4-FFF2-40B4-BE49-F238E27FC236}">
                <a16:creationId xmlns:a16="http://schemas.microsoft.com/office/drawing/2014/main" id="{C3BA0887-6AB1-4771-92A3-6B4690D54739}"/>
              </a:ext>
            </a:extLst>
          </p:cNvPr>
          <p:cNvCxnSpPr>
            <a:cxnSpLocks/>
            <a:stCxn id="41" idx="1"/>
            <a:endCxn id="51" idx="3"/>
          </p:cNvCxnSpPr>
          <p:nvPr/>
        </p:nvCxnSpPr>
        <p:spPr>
          <a:xfrm flipH="1">
            <a:off x="8935859" y="3230301"/>
            <a:ext cx="361931"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039F4C8-01DE-47CD-84C8-A7D6A18029A7}"/>
              </a:ext>
            </a:extLst>
          </p:cNvPr>
          <p:cNvCxnSpPr>
            <a:cxnSpLocks/>
            <a:stCxn id="42" idx="3"/>
            <a:endCxn id="165" idx="1"/>
          </p:cNvCxnSpPr>
          <p:nvPr/>
        </p:nvCxnSpPr>
        <p:spPr>
          <a:xfrm>
            <a:off x="9475208" y="1603949"/>
            <a:ext cx="1177231" cy="6896"/>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Box 274">
            <a:extLst>
              <a:ext uri="{FF2B5EF4-FFF2-40B4-BE49-F238E27FC236}">
                <a16:creationId xmlns:a16="http://schemas.microsoft.com/office/drawing/2014/main" id="{C6865010-46BE-4CC5-A7A2-A62AB7C4999B}"/>
              </a:ext>
            </a:extLst>
          </p:cNvPr>
          <p:cNvSpPr txBox="1"/>
          <p:nvPr/>
        </p:nvSpPr>
        <p:spPr>
          <a:xfrm>
            <a:off x="7321031" y="1730842"/>
            <a:ext cx="49404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Linux</a:t>
            </a:r>
            <a:endParaRPr lang="en-US" sz="12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275">
            <a:extLst>
              <a:ext uri="{FF2B5EF4-FFF2-40B4-BE49-F238E27FC236}">
                <a16:creationId xmlns:a16="http://schemas.microsoft.com/office/drawing/2014/main" id="{1E033707-5F2A-4467-9845-3FEFDA9B6CC8}"/>
              </a:ext>
            </a:extLst>
          </p:cNvPr>
          <p:cNvSpPr txBox="1"/>
          <p:nvPr/>
        </p:nvSpPr>
        <p:spPr>
          <a:xfrm>
            <a:off x="9289453" y="1699713"/>
            <a:ext cx="136768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Serverless Functions</a:t>
            </a:r>
            <a:endParaRPr lang="en-US" sz="126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6" name="Connector: Elbow 55">
            <a:extLst>
              <a:ext uri="{FF2B5EF4-FFF2-40B4-BE49-F238E27FC236}">
                <a16:creationId xmlns:a16="http://schemas.microsoft.com/office/drawing/2014/main" id="{687F347D-E504-42C5-B961-FD731891B07C}"/>
              </a:ext>
            </a:extLst>
          </p:cNvPr>
          <p:cNvCxnSpPr>
            <a:cxnSpLocks/>
            <a:stCxn id="41" idx="2"/>
            <a:endCxn id="40" idx="0"/>
          </p:cNvCxnSpPr>
          <p:nvPr/>
        </p:nvCxnSpPr>
        <p:spPr>
          <a:xfrm rot="5400000">
            <a:off x="9365464" y="3688870"/>
            <a:ext cx="519743" cy="996886"/>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286">
            <a:extLst>
              <a:ext uri="{FF2B5EF4-FFF2-40B4-BE49-F238E27FC236}">
                <a16:creationId xmlns:a16="http://schemas.microsoft.com/office/drawing/2014/main" id="{C56BEF7E-CAA2-4760-BDAD-F5A0C9911385}"/>
              </a:ext>
            </a:extLst>
          </p:cNvPr>
          <p:cNvSpPr txBox="1"/>
          <p:nvPr/>
        </p:nvSpPr>
        <p:spPr>
          <a:xfrm>
            <a:off x="8967540" y="3327894"/>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A302A38-9C9F-4404-BF86-E0F55856435A}"/>
              </a:ext>
            </a:extLst>
          </p:cNvPr>
          <p:cNvCxnSpPr>
            <a:cxnSpLocks/>
            <a:stCxn id="34" idx="3"/>
            <a:endCxn id="74" idx="0"/>
          </p:cNvCxnSpPr>
          <p:nvPr/>
        </p:nvCxnSpPr>
        <p:spPr>
          <a:xfrm>
            <a:off x="5547896" y="3454296"/>
            <a:ext cx="463968" cy="33517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D510305C-9D78-4581-85C8-813EEE5DF47A}"/>
              </a:ext>
            </a:extLst>
          </p:cNvPr>
          <p:cNvCxnSpPr>
            <a:cxnSpLocks/>
            <a:stCxn id="51" idx="1"/>
            <a:endCxn id="95" idx="0"/>
          </p:cNvCxnSpPr>
          <p:nvPr/>
        </p:nvCxnSpPr>
        <p:spPr>
          <a:xfrm rot="10800000" flipV="1">
            <a:off x="6959901" y="3230301"/>
            <a:ext cx="323983" cy="144677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312">
            <a:extLst>
              <a:ext uri="{FF2B5EF4-FFF2-40B4-BE49-F238E27FC236}">
                <a16:creationId xmlns:a16="http://schemas.microsoft.com/office/drawing/2014/main" id="{C73A53B7-245D-489A-AC5A-979104E5A091}"/>
              </a:ext>
            </a:extLst>
          </p:cNvPr>
          <p:cNvSpPr txBox="1"/>
          <p:nvPr/>
        </p:nvSpPr>
        <p:spPr>
          <a:xfrm>
            <a:off x="6993928" y="3290553"/>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62" name="TextBox 317">
            <a:extLst>
              <a:ext uri="{FF2B5EF4-FFF2-40B4-BE49-F238E27FC236}">
                <a16:creationId xmlns:a16="http://schemas.microsoft.com/office/drawing/2014/main" id="{5B7245AB-B463-43D1-8240-F611EAD5BE37}"/>
              </a:ext>
            </a:extLst>
          </p:cNvPr>
          <p:cNvSpPr txBox="1"/>
          <p:nvPr/>
        </p:nvSpPr>
        <p:spPr>
          <a:xfrm>
            <a:off x="5561871" y="3154347"/>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64" name="TextBox 322">
            <a:extLst>
              <a:ext uri="{FF2B5EF4-FFF2-40B4-BE49-F238E27FC236}">
                <a16:creationId xmlns:a16="http://schemas.microsoft.com/office/drawing/2014/main" id="{D5F51154-4C1D-4FF7-9FF7-E7BBDF1C26A7}"/>
              </a:ext>
            </a:extLst>
          </p:cNvPr>
          <p:cNvSpPr txBox="1"/>
          <p:nvPr/>
        </p:nvSpPr>
        <p:spPr>
          <a:xfrm>
            <a:off x="10381255" y="678448"/>
            <a:ext cx="1756545"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panose="020B0603020204020204" pitchFamily="34" charset="0"/>
                <a:ea typeface="Amazon Ember" panose="020B0603020204020204" pitchFamily="34" charset="0"/>
                <a:cs typeface="Amazon Ember" panose="020B0603020204020204" pitchFamily="34" charset="0"/>
              </a:rPr>
              <a:t>Refactor</a:t>
            </a:r>
          </a:p>
        </p:txBody>
      </p:sp>
      <p:grpSp>
        <p:nvGrpSpPr>
          <p:cNvPr id="65" name="Group 64">
            <a:extLst>
              <a:ext uri="{FF2B5EF4-FFF2-40B4-BE49-F238E27FC236}">
                <a16:creationId xmlns:a16="http://schemas.microsoft.com/office/drawing/2014/main" id="{ED434F9C-EECD-4341-B695-48FC756F0598}"/>
              </a:ext>
            </a:extLst>
          </p:cNvPr>
          <p:cNvGrpSpPr/>
          <p:nvPr/>
        </p:nvGrpSpPr>
        <p:grpSpPr>
          <a:xfrm>
            <a:off x="10567078" y="2181425"/>
            <a:ext cx="1409284" cy="442674"/>
            <a:chOff x="10595385" y="2208602"/>
            <a:chExt cx="1409284" cy="442674"/>
          </a:xfrm>
        </p:grpSpPr>
        <p:sp>
          <p:nvSpPr>
            <p:cNvPr id="163" name="TextBox 183">
              <a:extLst>
                <a:ext uri="{FF2B5EF4-FFF2-40B4-BE49-F238E27FC236}">
                  <a16:creationId xmlns:a16="http://schemas.microsoft.com/office/drawing/2014/main" id="{B74D3333-62F3-4F36-B9B2-994784102635}"/>
                </a:ext>
              </a:extLst>
            </p:cNvPr>
            <p:cNvSpPr txBox="1"/>
            <p:nvPr/>
          </p:nvSpPr>
          <p:spPr>
            <a:xfrm>
              <a:off x="10595385" y="2208602"/>
              <a:ext cx="1409284" cy="442674"/>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a:t>
              </a:r>
              <a:b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App Runner</a:t>
              </a:r>
            </a:p>
          </p:txBody>
        </p:sp>
        <p:sp>
          <p:nvSpPr>
            <p:cNvPr id="164" name="Freeform: Shape 163">
              <a:extLst>
                <a:ext uri="{FF2B5EF4-FFF2-40B4-BE49-F238E27FC236}">
                  <a16:creationId xmlns:a16="http://schemas.microsoft.com/office/drawing/2014/main" id="{FDF30856-554B-40A1-BAA2-DB500BCF44DC}"/>
                </a:ext>
              </a:extLst>
            </p:cNvPr>
            <p:cNvSpPr/>
            <p:nvPr/>
          </p:nvSpPr>
          <p:spPr>
            <a:xfrm>
              <a:off x="10711623" y="2269972"/>
              <a:ext cx="388674" cy="344224"/>
            </a:xfrm>
            <a:custGeom>
              <a:avLst/>
              <a:gdLst>
                <a:gd name="connsiteX0" fmla="*/ 156753 w 542925"/>
                <a:gd name="connsiteY0" fmla="*/ 404403 h 542925"/>
                <a:gd name="connsiteX1" fmla="*/ 143285 w 542925"/>
                <a:gd name="connsiteY1" fmla="*/ 390935 h 542925"/>
                <a:gd name="connsiteX2" fmla="*/ 26194 w 542925"/>
                <a:gd name="connsiteY2" fmla="*/ 508025 h 542925"/>
                <a:gd name="connsiteX3" fmla="*/ 26194 w 542925"/>
                <a:gd name="connsiteY3" fmla="*/ 445294 h 542925"/>
                <a:gd name="connsiteX4" fmla="*/ 7144 w 542925"/>
                <a:gd name="connsiteY4" fmla="*/ 445294 h 542925"/>
                <a:gd name="connsiteX5" fmla="*/ 7144 w 542925"/>
                <a:gd name="connsiteY5" fmla="*/ 531019 h 542925"/>
                <a:gd name="connsiteX6" fmla="*/ 16669 w 542925"/>
                <a:gd name="connsiteY6" fmla="*/ 540544 h 542925"/>
                <a:gd name="connsiteX7" fmla="*/ 102394 w 542925"/>
                <a:gd name="connsiteY7" fmla="*/ 540544 h 542925"/>
                <a:gd name="connsiteX8" fmla="*/ 102394 w 542925"/>
                <a:gd name="connsiteY8" fmla="*/ 521494 h 542925"/>
                <a:gd name="connsiteX9" fmla="*/ 39662 w 542925"/>
                <a:gd name="connsiteY9" fmla="*/ 521494 h 542925"/>
                <a:gd name="connsiteX10" fmla="*/ 156753 w 542925"/>
                <a:gd name="connsiteY10" fmla="*/ 404403 h 542925"/>
                <a:gd name="connsiteX11" fmla="*/ 531019 w 542925"/>
                <a:gd name="connsiteY11" fmla="*/ 7144 h 542925"/>
                <a:gd name="connsiteX12" fmla="*/ 445294 w 542925"/>
                <a:gd name="connsiteY12" fmla="*/ 7144 h 542925"/>
                <a:gd name="connsiteX13" fmla="*/ 445294 w 542925"/>
                <a:gd name="connsiteY13" fmla="*/ 26194 h 542925"/>
                <a:gd name="connsiteX14" fmla="*/ 508025 w 542925"/>
                <a:gd name="connsiteY14" fmla="*/ 26194 h 542925"/>
                <a:gd name="connsiteX15" fmla="*/ 390935 w 542925"/>
                <a:gd name="connsiteY15" fmla="*/ 143285 h 542925"/>
                <a:gd name="connsiteX16" fmla="*/ 404403 w 542925"/>
                <a:gd name="connsiteY16" fmla="*/ 156753 h 542925"/>
                <a:gd name="connsiteX17" fmla="*/ 521494 w 542925"/>
                <a:gd name="connsiteY17" fmla="*/ 39662 h 542925"/>
                <a:gd name="connsiteX18" fmla="*/ 521494 w 542925"/>
                <a:gd name="connsiteY18" fmla="*/ 102394 h 542925"/>
                <a:gd name="connsiteX19" fmla="*/ 540544 w 542925"/>
                <a:gd name="connsiteY19" fmla="*/ 102394 h 542925"/>
                <a:gd name="connsiteX20" fmla="*/ 540544 w 542925"/>
                <a:gd name="connsiteY20" fmla="*/ 16669 h 542925"/>
                <a:gd name="connsiteX21" fmla="*/ 531019 w 542925"/>
                <a:gd name="connsiteY21" fmla="*/ 7144 h 542925"/>
                <a:gd name="connsiteX22" fmla="*/ 531019 w 542925"/>
                <a:gd name="connsiteY22" fmla="*/ 7144 h 542925"/>
                <a:gd name="connsiteX23" fmla="*/ 302419 w 542925"/>
                <a:gd name="connsiteY23" fmla="*/ 454819 h 542925"/>
                <a:gd name="connsiteX24" fmla="*/ 454819 w 542925"/>
                <a:gd name="connsiteY24" fmla="*/ 454819 h 542925"/>
                <a:gd name="connsiteX25" fmla="*/ 454819 w 542925"/>
                <a:gd name="connsiteY25" fmla="*/ 302419 h 542925"/>
                <a:gd name="connsiteX26" fmla="*/ 302419 w 542925"/>
                <a:gd name="connsiteY26" fmla="*/ 302419 h 542925"/>
                <a:gd name="connsiteX27" fmla="*/ 302419 w 542925"/>
                <a:gd name="connsiteY27" fmla="*/ 454819 h 542925"/>
                <a:gd name="connsiteX28" fmla="*/ 473869 w 542925"/>
                <a:gd name="connsiteY28" fmla="*/ 292894 h 542925"/>
                <a:gd name="connsiteX29" fmla="*/ 473869 w 542925"/>
                <a:gd name="connsiteY29" fmla="*/ 464344 h 542925"/>
                <a:gd name="connsiteX30" fmla="*/ 464344 w 542925"/>
                <a:gd name="connsiteY30" fmla="*/ 473869 h 542925"/>
                <a:gd name="connsiteX31" fmla="*/ 292894 w 542925"/>
                <a:gd name="connsiteY31" fmla="*/ 473869 h 542925"/>
                <a:gd name="connsiteX32" fmla="*/ 283369 w 542925"/>
                <a:gd name="connsiteY32" fmla="*/ 464344 h 542925"/>
                <a:gd name="connsiteX33" fmla="*/ 283369 w 542925"/>
                <a:gd name="connsiteY33" fmla="*/ 292894 h 542925"/>
                <a:gd name="connsiteX34" fmla="*/ 292894 w 542925"/>
                <a:gd name="connsiteY34" fmla="*/ 283369 h 542925"/>
                <a:gd name="connsiteX35" fmla="*/ 464344 w 542925"/>
                <a:gd name="connsiteY35" fmla="*/ 283369 h 542925"/>
                <a:gd name="connsiteX36" fmla="*/ 473869 w 542925"/>
                <a:gd name="connsiteY36" fmla="*/ 292894 h 542925"/>
                <a:gd name="connsiteX37" fmla="*/ 473869 w 542925"/>
                <a:gd name="connsiteY37" fmla="*/ 292894 h 542925"/>
                <a:gd name="connsiteX38" fmla="*/ 92869 w 542925"/>
                <a:gd name="connsiteY38" fmla="*/ 245269 h 542925"/>
                <a:gd name="connsiteX39" fmla="*/ 245269 w 542925"/>
                <a:gd name="connsiteY39" fmla="*/ 245269 h 542925"/>
                <a:gd name="connsiteX40" fmla="*/ 245269 w 542925"/>
                <a:gd name="connsiteY40" fmla="*/ 92869 h 542925"/>
                <a:gd name="connsiteX41" fmla="*/ 92869 w 542925"/>
                <a:gd name="connsiteY41" fmla="*/ 92869 h 542925"/>
                <a:gd name="connsiteX42" fmla="*/ 92869 w 542925"/>
                <a:gd name="connsiteY42" fmla="*/ 245269 h 542925"/>
                <a:gd name="connsiteX43" fmla="*/ 264319 w 542925"/>
                <a:gd name="connsiteY43" fmla="*/ 83344 h 542925"/>
                <a:gd name="connsiteX44" fmla="*/ 264319 w 542925"/>
                <a:gd name="connsiteY44" fmla="*/ 254794 h 542925"/>
                <a:gd name="connsiteX45" fmla="*/ 254794 w 542925"/>
                <a:gd name="connsiteY45" fmla="*/ 264319 h 542925"/>
                <a:gd name="connsiteX46" fmla="*/ 83344 w 542925"/>
                <a:gd name="connsiteY46" fmla="*/ 264319 h 542925"/>
                <a:gd name="connsiteX47" fmla="*/ 73819 w 542925"/>
                <a:gd name="connsiteY47" fmla="*/ 254794 h 542925"/>
                <a:gd name="connsiteX48" fmla="*/ 73819 w 542925"/>
                <a:gd name="connsiteY48" fmla="*/ 83344 h 542925"/>
                <a:gd name="connsiteX49" fmla="*/ 83344 w 542925"/>
                <a:gd name="connsiteY49" fmla="*/ 73819 h 542925"/>
                <a:gd name="connsiteX50" fmla="*/ 254794 w 542925"/>
                <a:gd name="connsiteY50" fmla="*/ 73819 h 542925"/>
                <a:gd name="connsiteX51" fmla="*/ 264319 w 542925"/>
                <a:gd name="connsiteY51" fmla="*/ 83344 h 542925"/>
                <a:gd name="connsiteX52" fmla="*/ 264319 w 542925"/>
                <a:gd name="connsiteY52" fmla="*/ 83344 h 542925"/>
                <a:gd name="connsiteX53" fmla="*/ 254794 w 542925"/>
                <a:gd name="connsiteY53" fmla="*/ 283369 h 542925"/>
                <a:gd name="connsiteX54" fmla="*/ 83344 w 542925"/>
                <a:gd name="connsiteY54" fmla="*/ 283369 h 542925"/>
                <a:gd name="connsiteX55" fmla="*/ 73819 w 542925"/>
                <a:gd name="connsiteY55" fmla="*/ 292894 h 542925"/>
                <a:gd name="connsiteX56" fmla="*/ 73819 w 542925"/>
                <a:gd name="connsiteY56" fmla="*/ 433454 h 542925"/>
                <a:gd name="connsiteX57" fmla="*/ 92869 w 542925"/>
                <a:gd name="connsiteY57" fmla="*/ 414404 h 542925"/>
                <a:gd name="connsiteX58" fmla="*/ 92869 w 542925"/>
                <a:gd name="connsiteY58" fmla="*/ 302419 h 542925"/>
                <a:gd name="connsiteX59" fmla="*/ 245269 w 542925"/>
                <a:gd name="connsiteY59" fmla="*/ 302419 h 542925"/>
                <a:gd name="connsiteX60" fmla="*/ 245269 w 542925"/>
                <a:gd name="connsiteY60" fmla="*/ 454819 h 542925"/>
                <a:gd name="connsiteX61" fmla="*/ 133274 w 542925"/>
                <a:gd name="connsiteY61" fmla="*/ 454819 h 542925"/>
                <a:gd name="connsiteX62" fmla="*/ 114224 w 542925"/>
                <a:gd name="connsiteY62" fmla="*/ 473869 h 542925"/>
                <a:gd name="connsiteX63" fmla="*/ 254794 w 542925"/>
                <a:gd name="connsiteY63" fmla="*/ 473869 h 542925"/>
                <a:gd name="connsiteX64" fmla="*/ 264319 w 542925"/>
                <a:gd name="connsiteY64" fmla="*/ 464344 h 542925"/>
                <a:gd name="connsiteX65" fmla="*/ 264319 w 542925"/>
                <a:gd name="connsiteY65" fmla="*/ 292894 h 542925"/>
                <a:gd name="connsiteX66" fmla="*/ 254794 w 542925"/>
                <a:gd name="connsiteY66" fmla="*/ 283369 h 542925"/>
                <a:gd name="connsiteX67" fmla="*/ 254794 w 542925"/>
                <a:gd name="connsiteY67" fmla="*/ 283369 h 542925"/>
                <a:gd name="connsiteX68" fmla="*/ 454819 w 542925"/>
                <a:gd name="connsiteY68" fmla="*/ 133274 h 542925"/>
                <a:gd name="connsiteX69" fmla="*/ 473869 w 542925"/>
                <a:gd name="connsiteY69" fmla="*/ 114224 h 542925"/>
                <a:gd name="connsiteX70" fmla="*/ 473869 w 542925"/>
                <a:gd name="connsiteY70" fmla="*/ 254794 h 542925"/>
                <a:gd name="connsiteX71" fmla="*/ 464344 w 542925"/>
                <a:gd name="connsiteY71" fmla="*/ 264319 h 542925"/>
                <a:gd name="connsiteX72" fmla="*/ 292894 w 542925"/>
                <a:gd name="connsiteY72" fmla="*/ 264319 h 542925"/>
                <a:gd name="connsiteX73" fmla="*/ 283369 w 542925"/>
                <a:gd name="connsiteY73" fmla="*/ 254794 h 542925"/>
                <a:gd name="connsiteX74" fmla="*/ 283369 w 542925"/>
                <a:gd name="connsiteY74" fmla="*/ 83344 h 542925"/>
                <a:gd name="connsiteX75" fmla="*/ 292894 w 542925"/>
                <a:gd name="connsiteY75" fmla="*/ 73819 h 542925"/>
                <a:gd name="connsiteX76" fmla="*/ 433464 w 542925"/>
                <a:gd name="connsiteY76" fmla="*/ 73819 h 542925"/>
                <a:gd name="connsiteX77" fmla="*/ 414414 w 542925"/>
                <a:gd name="connsiteY77" fmla="*/ 92869 h 542925"/>
                <a:gd name="connsiteX78" fmla="*/ 302419 w 542925"/>
                <a:gd name="connsiteY78" fmla="*/ 92869 h 542925"/>
                <a:gd name="connsiteX79" fmla="*/ 302419 w 542925"/>
                <a:gd name="connsiteY79" fmla="*/ 245269 h 542925"/>
                <a:gd name="connsiteX80" fmla="*/ 454819 w 542925"/>
                <a:gd name="connsiteY80" fmla="*/ 245269 h 542925"/>
                <a:gd name="connsiteX81" fmla="*/ 454819 w 542925"/>
                <a:gd name="connsiteY81" fmla="*/ 13327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2925" h="542925">
                  <a:moveTo>
                    <a:pt x="156753" y="404403"/>
                  </a:moveTo>
                  <a:lnTo>
                    <a:pt x="143285" y="390935"/>
                  </a:lnTo>
                  <a:lnTo>
                    <a:pt x="26194" y="508025"/>
                  </a:lnTo>
                  <a:lnTo>
                    <a:pt x="26194" y="445294"/>
                  </a:lnTo>
                  <a:lnTo>
                    <a:pt x="7144" y="445294"/>
                  </a:lnTo>
                  <a:lnTo>
                    <a:pt x="7144" y="531019"/>
                  </a:lnTo>
                  <a:cubicBezTo>
                    <a:pt x="7144" y="536277"/>
                    <a:pt x="11401" y="540544"/>
                    <a:pt x="16669" y="540544"/>
                  </a:cubicBezTo>
                  <a:lnTo>
                    <a:pt x="102394" y="540544"/>
                  </a:lnTo>
                  <a:lnTo>
                    <a:pt x="102394" y="521494"/>
                  </a:lnTo>
                  <a:lnTo>
                    <a:pt x="39662" y="521494"/>
                  </a:lnTo>
                  <a:lnTo>
                    <a:pt x="156753" y="404403"/>
                  </a:lnTo>
                  <a:close/>
                  <a:moveTo>
                    <a:pt x="531019" y="7144"/>
                  </a:moveTo>
                  <a:lnTo>
                    <a:pt x="445294" y="7144"/>
                  </a:lnTo>
                  <a:lnTo>
                    <a:pt x="445294" y="26194"/>
                  </a:lnTo>
                  <a:lnTo>
                    <a:pt x="508025" y="26194"/>
                  </a:lnTo>
                  <a:lnTo>
                    <a:pt x="390935" y="143285"/>
                  </a:lnTo>
                  <a:lnTo>
                    <a:pt x="404403" y="156753"/>
                  </a:lnTo>
                  <a:lnTo>
                    <a:pt x="521494" y="39662"/>
                  </a:lnTo>
                  <a:lnTo>
                    <a:pt x="521494" y="102394"/>
                  </a:lnTo>
                  <a:lnTo>
                    <a:pt x="540544" y="102394"/>
                  </a:lnTo>
                  <a:lnTo>
                    <a:pt x="540544" y="16669"/>
                  </a:lnTo>
                  <a:cubicBezTo>
                    <a:pt x="540544" y="11411"/>
                    <a:pt x="536286" y="7144"/>
                    <a:pt x="531019" y="7144"/>
                  </a:cubicBezTo>
                  <a:lnTo>
                    <a:pt x="531019" y="7144"/>
                  </a:lnTo>
                  <a:close/>
                  <a:moveTo>
                    <a:pt x="302419" y="454819"/>
                  </a:moveTo>
                  <a:lnTo>
                    <a:pt x="454819" y="454819"/>
                  </a:lnTo>
                  <a:lnTo>
                    <a:pt x="454819" y="302419"/>
                  </a:lnTo>
                  <a:lnTo>
                    <a:pt x="302419" y="302419"/>
                  </a:lnTo>
                  <a:lnTo>
                    <a:pt x="302419" y="454819"/>
                  </a:lnTo>
                  <a:close/>
                  <a:moveTo>
                    <a:pt x="473869" y="292894"/>
                  </a:moveTo>
                  <a:lnTo>
                    <a:pt x="473869" y="464344"/>
                  </a:lnTo>
                  <a:cubicBezTo>
                    <a:pt x="473869" y="469602"/>
                    <a:pt x="469611" y="473869"/>
                    <a:pt x="464344" y="473869"/>
                  </a:cubicBezTo>
                  <a:lnTo>
                    <a:pt x="292894" y="473869"/>
                  </a:lnTo>
                  <a:cubicBezTo>
                    <a:pt x="287626" y="473869"/>
                    <a:pt x="283369" y="469602"/>
                    <a:pt x="283369" y="464344"/>
                  </a:cubicBezTo>
                  <a:lnTo>
                    <a:pt x="283369" y="292894"/>
                  </a:lnTo>
                  <a:cubicBezTo>
                    <a:pt x="283369" y="287636"/>
                    <a:pt x="287626" y="283369"/>
                    <a:pt x="292894" y="283369"/>
                  </a:cubicBezTo>
                  <a:lnTo>
                    <a:pt x="464344" y="283369"/>
                  </a:lnTo>
                  <a:cubicBezTo>
                    <a:pt x="469611" y="283369"/>
                    <a:pt x="473869" y="287636"/>
                    <a:pt x="473869" y="292894"/>
                  </a:cubicBezTo>
                  <a:lnTo>
                    <a:pt x="473869" y="292894"/>
                  </a:lnTo>
                  <a:close/>
                  <a:moveTo>
                    <a:pt x="92869" y="245269"/>
                  </a:moveTo>
                  <a:lnTo>
                    <a:pt x="245269" y="245269"/>
                  </a:lnTo>
                  <a:lnTo>
                    <a:pt x="245269" y="92869"/>
                  </a:lnTo>
                  <a:lnTo>
                    <a:pt x="92869" y="92869"/>
                  </a:lnTo>
                  <a:lnTo>
                    <a:pt x="92869" y="245269"/>
                  </a:lnTo>
                  <a:close/>
                  <a:moveTo>
                    <a:pt x="264319" y="83344"/>
                  </a:moveTo>
                  <a:lnTo>
                    <a:pt x="264319" y="254794"/>
                  </a:lnTo>
                  <a:cubicBezTo>
                    <a:pt x="264319" y="260052"/>
                    <a:pt x="260061" y="264319"/>
                    <a:pt x="254794" y="264319"/>
                  </a:cubicBezTo>
                  <a:lnTo>
                    <a:pt x="83344" y="264319"/>
                  </a:lnTo>
                  <a:cubicBezTo>
                    <a:pt x="78076" y="264319"/>
                    <a:pt x="73819" y="260052"/>
                    <a:pt x="73819" y="254794"/>
                  </a:cubicBezTo>
                  <a:lnTo>
                    <a:pt x="73819" y="83344"/>
                  </a:lnTo>
                  <a:cubicBezTo>
                    <a:pt x="73819" y="78086"/>
                    <a:pt x="78076" y="73819"/>
                    <a:pt x="83344" y="73819"/>
                  </a:cubicBezTo>
                  <a:lnTo>
                    <a:pt x="254794" y="73819"/>
                  </a:lnTo>
                  <a:cubicBezTo>
                    <a:pt x="260061" y="73819"/>
                    <a:pt x="264319" y="78086"/>
                    <a:pt x="264319" y="83344"/>
                  </a:cubicBezTo>
                  <a:lnTo>
                    <a:pt x="264319" y="83344"/>
                  </a:lnTo>
                  <a:close/>
                  <a:moveTo>
                    <a:pt x="254794" y="283369"/>
                  </a:moveTo>
                  <a:lnTo>
                    <a:pt x="83344" y="283369"/>
                  </a:lnTo>
                  <a:cubicBezTo>
                    <a:pt x="78076" y="283369"/>
                    <a:pt x="73819" y="287636"/>
                    <a:pt x="73819" y="292894"/>
                  </a:cubicBezTo>
                  <a:lnTo>
                    <a:pt x="73819" y="433454"/>
                  </a:lnTo>
                  <a:lnTo>
                    <a:pt x="92869" y="414404"/>
                  </a:lnTo>
                  <a:lnTo>
                    <a:pt x="92869" y="302419"/>
                  </a:lnTo>
                  <a:lnTo>
                    <a:pt x="245269" y="302419"/>
                  </a:lnTo>
                  <a:lnTo>
                    <a:pt x="245269" y="454819"/>
                  </a:lnTo>
                  <a:lnTo>
                    <a:pt x="133274" y="454819"/>
                  </a:lnTo>
                  <a:lnTo>
                    <a:pt x="114224" y="473869"/>
                  </a:lnTo>
                  <a:lnTo>
                    <a:pt x="254794" y="473869"/>
                  </a:lnTo>
                  <a:cubicBezTo>
                    <a:pt x="260061" y="473869"/>
                    <a:pt x="264319" y="469602"/>
                    <a:pt x="264319" y="464344"/>
                  </a:cubicBezTo>
                  <a:lnTo>
                    <a:pt x="264319" y="292894"/>
                  </a:lnTo>
                  <a:cubicBezTo>
                    <a:pt x="264319" y="287636"/>
                    <a:pt x="260061" y="283369"/>
                    <a:pt x="254794" y="283369"/>
                  </a:cubicBezTo>
                  <a:lnTo>
                    <a:pt x="254794" y="283369"/>
                  </a:lnTo>
                  <a:close/>
                  <a:moveTo>
                    <a:pt x="454819" y="133274"/>
                  </a:moveTo>
                  <a:lnTo>
                    <a:pt x="473869" y="114224"/>
                  </a:lnTo>
                  <a:lnTo>
                    <a:pt x="473869" y="254794"/>
                  </a:lnTo>
                  <a:cubicBezTo>
                    <a:pt x="473869" y="260052"/>
                    <a:pt x="469611" y="264319"/>
                    <a:pt x="464344" y="264319"/>
                  </a:cubicBezTo>
                  <a:lnTo>
                    <a:pt x="292894" y="264319"/>
                  </a:lnTo>
                  <a:cubicBezTo>
                    <a:pt x="287626" y="264319"/>
                    <a:pt x="283369" y="260052"/>
                    <a:pt x="283369" y="254794"/>
                  </a:cubicBezTo>
                  <a:lnTo>
                    <a:pt x="283369" y="83344"/>
                  </a:lnTo>
                  <a:cubicBezTo>
                    <a:pt x="283369" y="78086"/>
                    <a:pt x="287626" y="73819"/>
                    <a:pt x="292894" y="73819"/>
                  </a:cubicBezTo>
                  <a:lnTo>
                    <a:pt x="433464" y="73819"/>
                  </a:lnTo>
                  <a:lnTo>
                    <a:pt x="414414" y="92869"/>
                  </a:lnTo>
                  <a:lnTo>
                    <a:pt x="302419" y="92869"/>
                  </a:lnTo>
                  <a:lnTo>
                    <a:pt x="302419" y="245269"/>
                  </a:lnTo>
                  <a:lnTo>
                    <a:pt x="454819" y="245269"/>
                  </a:lnTo>
                  <a:lnTo>
                    <a:pt x="454819" y="133274"/>
                  </a:lnTo>
                  <a:close/>
                </a:path>
              </a:pathLst>
            </a:custGeom>
            <a:solidFill>
              <a:srgbClr val="FFFF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B4346CC3-5182-4DC4-A32E-D01A1488994E}"/>
              </a:ext>
            </a:extLst>
          </p:cNvPr>
          <p:cNvGrpSpPr/>
          <p:nvPr/>
        </p:nvGrpSpPr>
        <p:grpSpPr>
          <a:xfrm>
            <a:off x="10143958" y="6056641"/>
            <a:ext cx="1813603" cy="612934"/>
            <a:chOff x="4497959" y="6557884"/>
            <a:chExt cx="1813603" cy="594928"/>
          </a:xfrm>
          <a:solidFill>
            <a:schemeClr val="bg2">
              <a:lumMod val="60000"/>
              <a:lumOff val="40000"/>
            </a:schemeClr>
          </a:solidFill>
        </p:grpSpPr>
        <p:sp>
          <p:nvSpPr>
            <p:cNvPr id="158" name="TextBox 143">
              <a:extLst>
                <a:ext uri="{FF2B5EF4-FFF2-40B4-BE49-F238E27FC236}">
                  <a16:creationId xmlns:a16="http://schemas.microsoft.com/office/drawing/2014/main" id="{F1956F1D-85A2-432F-BD8B-BC0FE8A1E8F1}"/>
                </a:ext>
              </a:extLst>
            </p:cNvPr>
            <p:cNvSpPr txBox="1"/>
            <p:nvPr/>
          </p:nvSpPr>
          <p:spPr>
            <a:xfrm>
              <a:off x="4497959" y="6557884"/>
              <a:ext cx="1813603"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EKS hosting managed Linux Containers</a:t>
              </a:r>
            </a:p>
          </p:txBody>
        </p:sp>
        <p:grpSp>
          <p:nvGrpSpPr>
            <p:cNvPr id="159" name="Group 158">
              <a:extLst>
                <a:ext uri="{FF2B5EF4-FFF2-40B4-BE49-F238E27FC236}">
                  <a16:creationId xmlns:a16="http://schemas.microsoft.com/office/drawing/2014/main" id="{F90DB942-398A-4DE1-8DF9-F0921E5EF1E9}"/>
                </a:ext>
              </a:extLst>
            </p:cNvPr>
            <p:cNvGrpSpPr/>
            <p:nvPr/>
          </p:nvGrpSpPr>
          <p:grpSpPr>
            <a:xfrm>
              <a:off x="4611527" y="6691694"/>
              <a:ext cx="342440" cy="401422"/>
              <a:chOff x="10694727" y="3007990"/>
              <a:chExt cx="398149" cy="466723"/>
            </a:xfrm>
            <a:grpFill/>
          </p:grpSpPr>
          <p:sp>
            <p:nvSpPr>
              <p:cNvPr id="160" name="Freeform: Shape 159">
                <a:extLst>
                  <a:ext uri="{FF2B5EF4-FFF2-40B4-BE49-F238E27FC236}">
                    <a16:creationId xmlns:a16="http://schemas.microsoft.com/office/drawing/2014/main" id="{9035D815-6288-480C-9079-A9EC5410EE14}"/>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Shape 160">
                <a:extLst>
                  <a:ext uri="{FF2B5EF4-FFF2-40B4-BE49-F238E27FC236}">
                    <a16:creationId xmlns:a16="http://schemas.microsoft.com/office/drawing/2014/main" id="{D1D5B31E-BAC9-44C5-BFF6-45BC277DA8F8}"/>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2" name="Freeform: Shape 161">
                <a:extLst>
                  <a:ext uri="{FF2B5EF4-FFF2-40B4-BE49-F238E27FC236}">
                    <a16:creationId xmlns:a16="http://schemas.microsoft.com/office/drawing/2014/main" id="{84AB0828-98B9-4C8D-B8E7-F9E849BC6877}"/>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68" name="Group 67">
            <a:extLst>
              <a:ext uri="{FF2B5EF4-FFF2-40B4-BE49-F238E27FC236}">
                <a16:creationId xmlns:a16="http://schemas.microsoft.com/office/drawing/2014/main" id="{7C42315D-4BAE-4147-9D66-1E9AC2FDC9B3}"/>
              </a:ext>
            </a:extLst>
          </p:cNvPr>
          <p:cNvGrpSpPr/>
          <p:nvPr/>
        </p:nvGrpSpPr>
        <p:grpSpPr>
          <a:xfrm>
            <a:off x="5081368" y="4677073"/>
            <a:ext cx="3762961" cy="2001561"/>
            <a:chOff x="5109675" y="4704250"/>
            <a:chExt cx="3762961" cy="2001561"/>
          </a:xfrm>
        </p:grpSpPr>
        <p:sp>
          <p:nvSpPr>
            <p:cNvPr id="89" name="TextBox 265">
              <a:extLst>
                <a:ext uri="{FF2B5EF4-FFF2-40B4-BE49-F238E27FC236}">
                  <a16:creationId xmlns:a16="http://schemas.microsoft.com/office/drawing/2014/main" id="{EBA58407-E39A-43FE-8325-27516054B90B}"/>
                </a:ext>
              </a:extLst>
            </p:cNvPr>
            <p:cNvSpPr txBox="1"/>
            <p:nvPr/>
          </p:nvSpPr>
          <p:spPr>
            <a:xfrm>
              <a:off x="5946697" y="5372458"/>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90" name="TextBox 270">
              <a:extLst>
                <a:ext uri="{FF2B5EF4-FFF2-40B4-BE49-F238E27FC236}">
                  <a16:creationId xmlns:a16="http://schemas.microsoft.com/office/drawing/2014/main" id="{3BF04692-A76A-4921-911F-1AC73A4AF6CE}"/>
                </a:ext>
              </a:extLst>
            </p:cNvPr>
            <p:cNvSpPr txBox="1"/>
            <p:nvPr/>
          </p:nvSpPr>
          <p:spPr>
            <a:xfrm>
              <a:off x="7679358" y="5395752"/>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grpSp>
          <p:nvGrpSpPr>
            <p:cNvPr id="91" name="Group 90">
              <a:extLst>
                <a:ext uri="{FF2B5EF4-FFF2-40B4-BE49-F238E27FC236}">
                  <a16:creationId xmlns:a16="http://schemas.microsoft.com/office/drawing/2014/main" id="{95F5B01F-977D-4498-B838-6FE8F83FB72A}"/>
                </a:ext>
              </a:extLst>
            </p:cNvPr>
            <p:cNvGrpSpPr/>
            <p:nvPr/>
          </p:nvGrpSpPr>
          <p:grpSpPr>
            <a:xfrm>
              <a:off x="5109675" y="4704250"/>
              <a:ext cx="3762961" cy="2001561"/>
              <a:chOff x="5109675" y="4704250"/>
              <a:chExt cx="3762961" cy="2001561"/>
            </a:xfrm>
          </p:grpSpPr>
          <p:cxnSp>
            <p:nvCxnSpPr>
              <p:cNvPr id="92" name="Connector: Elbow 91">
                <a:extLst>
                  <a:ext uri="{FF2B5EF4-FFF2-40B4-BE49-F238E27FC236}">
                    <a16:creationId xmlns:a16="http://schemas.microsoft.com/office/drawing/2014/main" id="{2EAEC161-8E4A-4594-966E-804EEBD6AC06}"/>
                  </a:ext>
                </a:extLst>
              </p:cNvPr>
              <p:cNvCxnSpPr>
                <a:cxnSpLocks/>
                <a:stCxn id="95" idx="1"/>
                <a:endCxn id="113" idx="0"/>
              </p:cNvCxnSpPr>
              <p:nvPr/>
            </p:nvCxnSpPr>
            <p:spPr>
              <a:xfrm rot="10800000" flipV="1">
                <a:off x="5922235" y="5401391"/>
                <a:ext cx="239985" cy="519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A2371D3F-8F40-435B-B5A7-C5090F0D6DFB}"/>
                  </a:ext>
                </a:extLst>
              </p:cNvPr>
              <p:cNvCxnSpPr>
                <a:cxnSpLocks/>
                <a:stCxn id="95" idx="3"/>
                <a:endCxn id="143" idx="0"/>
              </p:cNvCxnSpPr>
              <p:nvPr/>
            </p:nvCxnSpPr>
            <p:spPr>
              <a:xfrm>
                <a:off x="7814195" y="5401391"/>
                <a:ext cx="232459" cy="521227"/>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04CABF6-B669-4C5F-9AE1-0C57857F0391}"/>
                  </a:ext>
                </a:extLst>
              </p:cNvPr>
              <p:cNvGrpSpPr/>
              <p:nvPr/>
            </p:nvGrpSpPr>
            <p:grpSpPr>
              <a:xfrm>
                <a:off x="5109675" y="4704250"/>
                <a:ext cx="3762961" cy="2001561"/>
                <a:chOff x="5109675" y="4704250"/>
                <a:chExt cx="3762961" cy="2001561"/>
              </a:xfrm>
            </p:grpSpPr>
            <p:sp>
              <p:nvSpPr>
                <p:cNvPr id="95" name="Flowchart: Decision 94">
                  <a:extLst>
                    <a:ext uri="{FF2B5EF4-FFF2-40B4-BE49-F238E27FC236}">
                      <a16:creationId xmlns:a16="http://schemas.microsoft.com/office/drawing/2014/main" id="{4BFD4EE4-05BA-43EE-B1D8-35F166928BF0}"/>
                    </a:ext>
                  </a:extLst>
                </p:cNvPr>
                <p:cNvSpPr/>
                <p:nvPr/>
              </p:nvSpPr>
              <p:spPr>
                <a:xfrm>
                  <a:off x="6162219" y="470425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 by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Kubernetes ?</a:t>
                  </a:r>
                </a:p>
              </p:txBody>
            </p:sp>
            <p:grpSp>
              <p:nvGrpSpPr>
                <p:cNvPr id="96" name="Group 95">
                  <a:extLst>
                    <a:ext uri="{FF2B5EF4-FFF2-40B4-BE49-F238E27FC236}">
                      <a16:creationId xmlns:a16="http://schemas.microsoft.com/office/drawing/2014/main" id="{40D0B3D4-DCDD-4521-B240-99D8D86B4BD3}"/>
                    </a:ext>
                  </a:extLst>
                </p:cNvPr>
                <p:cNvGrpSpPr/>
                <p:nvPr/>
              </p:nvGrpSpPr>
              <p:grpSpPr>
                <a:xfrm>
                  <a:off x="7220672" y="5922618"/>
                  <a:ext cx="1651964" cy="783193"/>
                  <a:chOff x="7220672" y="5922618"/>
                  <a:chExt cx="1651964" cy="783193"/>
                </a:xfrm>
              </p:grpSpPr>
              <p:grpSp>
                <p:nvGrpSpPr>
                  <p:cNvPr id="128" name="Group 127">
                    <a:extLst>
                      <a:ext uri="{FF2B5EF4-FFF2-40B4-BE49-F238E27FC236}">
                        <a16:creationId xmlns:a16="http://schemas.microsoft.com/office/drawing/2014/main" id="{7D8E6905-42DF-402A-9425-539B87EBAEEB}"/>
                      </a:ext>
                    </a:extLst>
                  </p:cNvPr>
                  <p:cNvGrpSpPr/>
                  <p:nvPr/>
                </p:nvGrpSpPr>
                <p:grpSpPr>
                  <a:xfrm>
                    <a:off x="7220672" y="5922618"/>
                    <a:ext cx="1651964" cy="783193"/>
                    <a:chOff x="11609582" y="6864507"/>
                    <a:chExt cx="1651964" cy="783193"/>
                  </a:xfrm>
                  <a:solidFill>
                    <a:schemeClr val="bg2">
                      <a:lumMod val="60000"/>
                      <a:lumOff val="40000"/>
                    </a:schemeClr>
                  </a:solidFill>
                </p:grpSpPr>
                <p:sp>
                  <p:nvSpPr>
                    <p:cNvPr id="143" name="TextBox 210">
                      <a:extLst>
                        <a:ext uri="{FF2B5EF4-FFF2-40B4-BE49-F238E27FC236}">
                          <a16:creationId xmlns:a16="http://schemas.microsoft.com/office/drawing/2014/main" id="{594C585E-B687-40E4-B05C-DA5C277FDD17}"/>
                        </a:ext>
                      </a:extLst>
                    </p:cNvPr>
                    <p:cNvSpPr txBox="1"/>
                    <p:nvPr/>
                  </p:nvSpPr>
                  <p:spPr>
                    <a:xfrm>
                      <a:off x="11609582" y="6864507"/>
                      <a:ext cx="1651964"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EKS managed Linux containers</a:t>
                      </a:r>
                    </a:p>
                  </p:txBody>
                </p:sp>
                <p:grpSp>
                  <p:nvGrpSpPr>
                    <p:cNvPr id="144" name="Group 143">
                      <a:extLst>
                        <a:ext uri="{FF2B5EF4-FFF2-40B4-BE49-F238E27FC236}">
                          <a16:creationId xmlns:a16="http://schemas.microsoft.com/office/drawing/2014/main" id="{4989B042-26CA-4693-BAB7-2CF9864F0A18}"/>
                        </a:ext>
                      </a:extLst>
                    </p:cNvPr>
                    <p:cNvGrpSpPr/>
                    <p:nvPr/>
                  </p:nvGrpSpPr>
                  <p:grpSpPr>
                    <a:xfrm>
                      <a:off x="11662912" y="7087679"/>
                      <a:ext cx="407735" cy="404527"/>
                      <a:chOff x="10697936" y="5160762"/>
                      <a:chExt cx="495300" cy="491407"/>
                    </a:xfrm>
                    <a:grpFill/>
                  </p:grpSpPr>
                  <p:sp>
                    <p:nvSpPr>
                      <p:cNvPr id="145" name="Freeform: Shape 144">
                        <a:extLst>
                          <a:ext uri="{FF2B5EF4-FFF2-40B4-BE49-F238E27FC236}">
                            <a16:creationId xmlns:a16="http://schemas.microsoft.com/office/drawing/2014/main" id="{3B6814C7-E566-4AC5-8DF6-82C3D7C0BBF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6" name="Freeform: Shape 145">
                        <a:extLst>
                          <a:ext uri="{FF2B5EF4-FFF2-40B4-BE49-F238E27FC236}">
                            <a16:creationId xmlns:a16="http://schemas.microsoft.com/office/drawing/2014/main" id="{83FD5E51-E898-4DAC-A07A-E163A6506BFC}"/>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7" name="Freeform: Shape 146">
                        <a:extLst>
                          <a:ext uri="{FF2B5EF4-FFF2-40B4-BE49-F238E27FC236}">
                            <a16:creationId xmlns:a16="http://schemas.microsoft.com/office/drawing/2014/main" id="{E869871C-3700-4915-A61E-784302E52527}"/>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8" name="Freeform: Shape 147">
                        <a:extLst>
                          <a:ext uri="{FF2B5EF4-FFF2-40B4-BE49-F238E27FC236}">
                            <a16:creationId xmlns:a16="http://schemas.microsoft.com/office/drawing/2014/main" id="{3D21756F-CC27-4468-BD90-21F50386C0C2}"/>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9" name="Freeform: Shape 148">
                        <a:extLst>
                          <a:ext uri="{FF2B5EF4-FFF2-40B4-BE49-F238E27FC236}">
                            <a16:creationId xmlns:a16="http://schemas.microsoft.com/office/drawing/2014/main" id="{00A9D5F3-9C44-4C57-ACA3-14D66387142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Freeform: Shape 149">
                        <a:extLst>
                          <a:ext uri="{FF2B5EF4-FFF2-40B4-BE49-F238E27FC236}">
                            <a16:creationId xmlns:a16="http://schemas.microsoft.com/office/drawing/2014/main" id="{AD806A89-E6AE-4D7B-98F5-F8CDAD64954B}"/>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Freeform: Shape 150">
                        <a:extLst>
                          <a:ext uri="{FF2B5EF4-FFF2-40B4-BE49-F238E27FC236}">
                            <a16:creationId xmlns:a16="http://schemas.microsoft.com/office/drawing/2014/main" id="{577ECDBB-D747-4B6B-A000-F08DA58B811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Freeform: Shape 151">
                        <a:extLst>
                          <a:ext uri="{FF2B5EF4-FFF2-40B4-BE49-F238E27FC236}">
                            <a16:creationId xmlns:a16="http://schemas.microsoft.com/office/drawing/2014/main" id="{488D7AE6-2861-46CB-9C01-45794082DD1E}"/>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Freeform: Shape 152">
                        <a:extLst>
                          <a:ext uri="{FF2B5EF4-FFF2-40B4-BE49-F238E27FC236}">
                            <a16:creationId xmlns:a16="http://schemas.microsoft.com/office/drawing/2014/main" id="{2D5DC245-4109-4B3E-94BB-56917F4C106E}"/>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Freeform: Shape 153">
                        <a:extLst>
                          <a:ext uri="{FF2B5EF4-FFF2-40B4-BE49-F238E27FC236}">
                            <a16:creationId xmlns:a16="http://schemas.microsoft.com/office/drawing/2014/main" id="{0F00DF33-3D27-4E4F-9577-A5CBCFA6BD0A}"/>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Freeform: Shape 154">
                        <a:extLst>
                          <a:ext uri="{FF2B5EF4-FFF2-40B4-BE49-F238E27FC236}">
                            <a16:creationId xmlns:a16="http://schemas.microsoft.com/office/drawing/2014/main" id="{DA4A7C82-35D9-4235-88EE-5A395635BFC8}"/>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Freeform: Shape 155">
                        <a:extLst>
                          <a:ext uri="{FF2B5EF4-FFF2-40B4-BE49-F238E27FC236}">
                            <a16:creationId xmlns:a16="http://schemas.microsoft.com/office/drawing/2014/main" id="{B29952B3-D3FE-498D-AC5D-C2E309D46F6C}"/>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7" name="Freeform: Shape 156">
                        <a:extLst>
                          <a:ext uri="{FF2B5EF4-FFF2-40B4-BE49-F238E27FC236}">
                            <a16:creationId xmlns:a16="http://schemas.microsoft.com/office/drawing/2014/main" id="{EB291EA7-3C0D-4C5F-A8E8-FD6991DDFE5D}"/>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29" name="Group 128">
                    <a:extLst>
                      <a:ext uri="{FF2B5EF4-FFF2-40B4-BE49-F238E27FC236}">
                        <a16:creationId xmlns:a16="http://schemas.microsoft.com/office/drawing/2014/main" id="{DA805458-BDC1-4360-BFEC-3BB57F75C1BD}"/>
                      </a:ext>
                    </a:extLst>
                  </p:cNvPr>
                  <p:cNvGrpSpPr/>
                  <p:nvPr/>
                </p:nvGrpSpPr>
                <p:grpSpPr>
                  <a:xfrm>
                    <a:off x="7328889" y="6104171"/>
                    <a:ext cx="407735" cy="404527"/>
                    <a:chOff x="10697936" y="5160762"/>
                    <a:chExt cx="495300" cy="491407"/>
                  </a:xfrm>
                  <a:solidFill>
                    <a:schemeClr val="tx1"/>
                  </a:solidFill>
                </p:grpSpPr>
                <p:sp>
                  <p:nvSpPr>
                    <p:cNvPr id="130" name="Freeform: Shape 129">
                      <a:extLst>
                        <a:ext uri="{FF2B5EF4-FFF2-40B4-BE49-F238E27FC236}">
                          <a16:creationId xmlns:a16="http://schemas.microsoft.com/office/drawing/2014/main" id="{684DACCA-CBF9-4FBA-B1AD-7D2401DBAE0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Freeform: Shape 130">
                      <a:extLst>
                        <a:ext uri="{FF2B5EF4-FFF2-40B4-BE49-F238E27FC236}">
                          <a16:creationId xmlns:a16="http://schemas.microsoft.com/office/drawing/2014/main" id="{344BB8DA-5586-46DF-A891-D9F663D33281}"/>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2" name="Freeform: Shape 131">
                      <a:extLst>
                        <a:ext uri="{FF2B5EF4-FFF2-40B4-BE49-F238E27FC236}">
                          <a16:creationId xmlns:a16="http://schemas.microsoft.com/office/drawing/2014/main" id="{4EAA812D-D4EB-4829-ACC6-F5A34945E79B}"/>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Freeform: Shape 132">
                      <a:extLst>
                        <a:ext uri="{FF2B5EF4-FFF2-40B4-BE49-F238E27FC236}">
                          <a16:creationId xmlns:a16="http://schemas.microsoft.com/office/drawing/2014/main" id="{8BAE950D-7C35-4752-BD38-A7625FF3D1B9}"/>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Freeform: Shape 133">
                      <a:extLst>
                        <a:ext uri="{FF2B5EF4-FFF2-40B4-BE49-F238E27FC236}">
                          <a16:creationId xmlns:a16="http://schemas.microsoft.com/office/drawing/2014/main" id="{1BDDFDC0-4A46-4C6B-825E-FD680E615D6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Freeform: Shape 134">
                      <a:extLst>
                        <a:ext uri="{FF2B5EF4-FFF2-40B4-BE49-F238E27FC236}">
                          <a16:creationId xmlns:a16="http://schemas.microsoft.com/office/drawing/2014/main" id="{E2818589-4251-45BF-BE34-64650C8AB475}"/>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Freeform: Shape 135">
                      <a:extLst>
                        <a:ext uri="{FF2B5EF4-FFF2-40B4-BE49-F238E27FC236}">
                          <a16:creationId xmlns:a16="http://schemas.microsoft.com/office/drawing/2014/main" id="{2ACA16F6-7C3C-40A4-B32E-269AD103E76F}"/>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Freeform: Shape 136">
                      <a:extLst>
                        <a:ext uri="{FF2B5EF4-FFF2-40B4-BE49-F238E27FC236}">
                          <a16:creationId xmlns:a16="http://schemas.microsoft.com/office/drawing/2014/main" id="{4A5C9A22-BC8B-43BE-89A5-DCE36DC65EC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Freeform: Shape 137">
                      <a:extLst>
                        <a:ext uri="{FF2B5EF4-FFF2-40B4-BE49-F238E27FC236}">
                          <a16:creationId xmlns:a16="http://schemas.microsoft.com/office/drawing/2014/main" id="{6AB1B629-1BED-47F2-A953-6DAC7CC5E17B}"/>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Freeform: Shape 138">
                      <a:extLst>
                        <a:ext uri="{FF2B5EF4-FFF2-40B4-BE49-F238E27FC236}">
                          <a16:creationId xmlns:a16="http://schemas.microsoft.com/office/drawing/2014/main" id="{795FDF6A-C8DC-489C-B327-4230379192F5}"/>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Freeform: Shape 139">
                      <a:extLst>
                        <a:ext uri="{FF2B5EF4-FFF2-40B4-BE49-F238E27FC236}">
                          <a16:creationId xmlns:a16="http://schemas.microsoft.com/office/drawing/2014/main" id="{E290DDF0-888B-4622-8DA2-3BB44C25D6EA}"/>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1" name="Freeform: Shape 140">
                      <a:extLst>
                        <a:ext uri="{FF2B5EF4-FFF2-40B4-BE49-F238E27FC236}">
                          <a16:creationId xmlns:a16="http://schemas.microsoft.com/office/drawing/2014/main" id="{93D48AE4-752E-4328-AD07-957C9BF00B6A}"/>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2" name="Freeform: Shape 141">
                      <a:extLst>
                        <a:ext uri="{FF2B5EF4-FFF2-40B4-BE49-F238E27FC236}">
                          <a16:creationId xmlns:a16="http://schemas.microsoft.com/office/drawing/2014/main" id="{C7CDA447-913D-4549-B90D-69870B5279C5}"/>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97" name="Group 96">
                  <a:extLst>
                    <a:ext uri="{FF2B5EF4-FFF2-40B4-BE49-F238E27FC236}">
                      <a16:creationId xmlns:a16="http://schemas.microsoft.com/office/drawing/2014/main" id="{E206AA29-9B25-4795-B324-9E77475D158C}"/>
                    </a:ext>
                  </a:extLst>
                </p:cNvPr>
                <p:cNvGrpSpPr/>
                <p:nvPr/>
              </p:nvGrpSpPr>
              <p:grpSpPr>
                <a:xfrm>
                  <a:off x="5109675" y="5920457"/>
                  <a:ext cx="1625117" cy="783193"/>
                  <a:chOff x="7220671" y="5922618"/>
                  <a:chExt cx="1625117" cy="783193"/>
                </a:xfrm>
              </p:grpSpPr>
              <p:grpSp>
                <p:nvGrpSpPr>
                  <p:cNvPr id="98" name="Group 97">
                    <a:extLst>
                      <a:ext uri="{FF2B5EF4-FFF2-40B4-BE49-F238E27FC236}">
                        <a16:creationId xmlns:a16="http://schemas.microsoft.com/office/drawing/2014/main" id="{E759D51E-C1CA-4A46-8525-F0AC974F9A5B}"/>
                      </a:ext>
                    </a:extLst>
                  </p:cNvPr>
                  <p:cNvGrpSpPr/>
                  <p:nvPr/>
                </p:nvGrpSpPr>
                <p:grpSpPr>
                  <a:xfrm>
                    <a:off x="7220671" y="5922618"/>
                    <a:ext cx="1625117" cy="783193"/>
                    <a:chOff x="11609581" y="6864507"/>
                    <a:chExt cx="1625117" cy="783193"/>
                  </a:xfrm>
                  <a:solidFill>
                    <a:schemeClr val="bg2">
                      <a:lumMod val="60000"/>
                      <a:lumOff val="40000"/>
                    </a:schemeClr>
                  </a:solidFill>
                </p:grpSpPr>
                <p:sp>
                  <p:nvSpPr>
                    <p:cNvPr id="113" name="TextBox 296">
                      <a:extLst>
                        <a:ext uri="{FF2B5EF4-FFF2-40B4-BE49-F238E27FC236}">
                          <a16:creationId xmlns:a16="http://schemas.microsoft.com/office/drawing/2014/main" id="{6CF5BB1B-13CC-4368-9027-E9E2E49CD621}"/>
                        </a:ext>
                      </a:extLst>
                    </p:cNvPr>
                    <p:cNvSpPr txBox="1"/>
                    <p:nvPr/>
                  </p:nvSpPr>
                  <p:spPr>
                    <a:xfrm>
                      <a:off x="11609581" y="6864507"/>
                      <a:ext cx="1625117"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ECS managed Linux containers</a:t>
                      </a:r>
                    </a:p>
                  </p:txBody>
                </p:sp>
                <p:grpSp>
                  <p:nvGrpSpPr>
                    <p:cNvPr id="114" name="Group 113">
                      <a:extLst>
                        <a:ext uri="{FF2B5EF4-FFF2-40B4-BE49-F238E27FC236}">
                          <a16:creationId xmlns:a16="http://schemas.microsoft.com/office/drawing/2014/main" id="{BC51AF1A-B4EB-4D94-B847-5FA4AEE648B0}"/>
                        </a:ext>
                      </a:extLst>
                    </p:cNvPr>
                    <p:cNvGrpSpPr/>
                    <p:nvPr/>
                  </p:nvGrpSpPr>
                  <p:grpSpPr>
                    <a:xfrm>
                      <a:off x="11662912" y="7087679"/>
                      <a:ext cx="407735" cy="404527"/>
                      <a:chOff x="10697936" y="5160762"/>
                      <a:chExt cx="495300" cy="491407"/>
                    </a:xfrm>
                    <a:grpFill/>
                  </p:grpSpPr>
                  <p:sp>
                    <p:nvSpPr>
                      <p:cNvPr id="115" name="Freeform: Shape 114">
                        <a:extLst>
                          <a:ext uri="{FF2B5EF4-FFF2-40B4-BE49-F238E27FC236}">
                            <a16:creationId xmlns:a16="http://schemas.microsoft.com/office/drawing/2014/main" id="{BAB5451A-AEEB-425D-9626-8374B889D9EC}"/>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6" name="Freeform: Shape 115">
                        <a:extLst>
                          <a:ext uri="{FF2B5EF4-FFF2-40B4-BE49-F238E27FC236}">
                            <a16:creationId xmlns:a16="http://schemas.microsoft.com/office/drawing/2014/main" id="{783EF7F1-1A73-487A-B136-7FBD3DCF11A0}"/>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Freeform: Shape 116">
                        <a:extLst>
                          <a:ext uri="{FF2B5EF4-FFF2-40B4-BE49-F238E27FC236}">
                            <a16:creationId xmlns:a16="http://schemas.microsoft.com/office/drawing/2014/main" id="{5BEAF530-5A0D-4B7E-B269-092A1D2D4620}"/>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8" name="Freeform: Shape 117">
                        <a:extLst>
                          <a:ext uri="{FF2B5EF4-FFF2-40B4-BE49-F238E27FC236}">
                            <a16:creationId xmlns:a16="http://schemas.microsoft.com/office/drawing/2014/main" id="{D8E2B8E1-9CD7-4B79-AFA8-44BCE154C135}"/>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Shape 118">
                        <a:extLst>
                          <a:ext uri="{FF2B5EF4-FFF2-40B4-BE49-F238E27FC236}">
                            <a16:creationId xmlns:a16="http://schemas.microsoft.com/office/drawing/2014/main" id="{B119E3DC-51D9-4E2F-9956-21C6EB9847D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Freeform: Shape 119">
                        <a:extLst>
                          <a:ext uri="{FF2B5EF4-FFF2-40B4-BE49-F238E27FC236}">
                            <a16:creationId xmlns:a16="http://schemas.microsoft.com/office/drawing/2014/main" id="{9EE6F5FE-02F5-4B7B-B158-2C772D48207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1" name="Freeform: Shape 120">
                        <a:extLst>
                          <a:ext uri="{FF2B5EF4-FFF2-40B4-BE49-F238E27FC236}">
                            <a16:creationId xmlns:a16="http://schemas.microsoft.com/office/drawing/2014/main" id="{36B2E745-0524-40D0-9C25-3D2F1CE407D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Freeform: Shape 121">
                        <a:extLst>
                          <a:ext uri="{FF2B5EF4-FFF2-40B4-BE49-F238E27FC236}">
                            <a16:creationId xmlns:a16="http://schemas.microsoft.com/office/drawing/2014/main" id="{98CC216A-4A66-40F7-84D4-9ABC4A0C5ED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Freeform: Shape 122">
                        <a:extLst>
                          <a:ext uri="{FF2B5EF4-FFF2-40B4-BE49-F238E27FC236}">
                            <a16:creationId xmlns:a16="http://schemas.microsoft.com/office/drawing/2014/main" id="{D00AB98D-88AF-49B4-B6B7-9EAF8E088854}"/>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4" name="Freeform: Shape 123">
                        <a:extLst>
                          <a:ext uri="{FF2B5EF4-FFF2-40B4-BE49-F238E27FC236}">
                            <a16:creationId xmlns:a16="http://schemas.microsoft.com/office/drawing/2014/main" id="{A0367F0E-6918-42A6-8817-65D356A95738}"/>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5" name="Freeform: Shape 124">
                        <a:extLst>
                          <a:ext uri="{FF2B5EF4-FFF2-40B4-BE49-F238E27FC236}">
                            <a16:creationId xmlns:a16="http://schemas.microsoft.com/office/drawing/2014/main" id="{45145A35-1570-4590-99AF-39C3CB225D71}"/>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Freeform: Shape 125">
                        <a:extLst>
                          <a:ext uri="{FF2B5EF4-FFF2-40B4-BE49-F238E27FC236}">
                            <a16:creationId xmlns:a16="http://schemas.microsoft.com/office/drawing/2014/main" id="{BD951C29-5D77-4263-B3B3-E10F5970F18B}"/>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7" name="Freeform: Shape 126">
                        <a:extLst>
                          <a:ext uri="{FF2B5EF4-FFF2-40B4-BE49-F238E27FC236}">
                            <a16:creationId xmlns:a16="http://schemas.microsoft.com/office/drawing/2014/main" id="{E9D6381F-2EB3-4A2F-ABC5-FBA1F8F4EA61}"/>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99" name="Group 98">
                    <a:extLst>
                      <a:ext uri="{FF2B5EF4-FFF2-40B4-BE49-F238E27FC236}">
                        <a16:creationId xmlns:a16="http://schemas.microsoft.com/office/drawing/2014/main" id="{6F4E4057-F364-4AEE-805D-1D3AE942C419}"/>
                      </a:ext>
                    </a:extLst>
                  </p:cNvPr>
                  <p:cNvGrpSpPr/>
                  <p:nvPr/>
                </p:nvGrpSpPr>
                <p:grpSpPr>
                  <a:xfrm>
                    <a:off x="7328889" y="6104171"/>
                    <a:ext cx="407735" cy="404527"/>
                    <a:chOff x="10697936" y="5160762"/>
                    <a:chExt cx="495300" cy="491407"/>
                  </a:xfrm>
                  <a:solidFill>
                    <a:schemeClr val="tx1"/>
                  </a:solidFill>
                </p:grpSpPr>
                <p:sp>
                  <p:nvSpPr>
                    <p:cNvPr id="100" name="Freeform: Shape 99">
                      <a:extLst>
                        <a:ext uri="{FF2B5EF4-FFF2-40B4-BE49-F238E27FC236}">
                          <a16:creationId xmlns:a16="http://schemas.microsoft.com/office/drawing/2014/main" id="{087FC8EA-D893-42F3-9F56-18CC2589530D}"/>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1" name="Freeform: Shape 100">
                      <a:extLst>
                        <a:ext uri="{FF2B5EF4-FFF2-40B4-BE49-F238E27FC236}">
                          <a16:creationId xmlns:a16="http://schemas.microsoft.com/office/drawing/2014/main" id="{05057DCF-D7FC-408E-9CCF-13BD905173EB}"/>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Freeform: Shape 101">
                      <a:extLst>
                        <a:ext uri="{FF2B5EF4-FFF2-40B4-BE49-F238E27FC236}">
                          <a16:creationId xmlns:a16="http://schemas.microsoft.com/office/drawing/2014/main" id="{56F83739-DDA6-4E39-ADBB-3E080D3A84A6}"/>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Freeform: Shape 102">
                      <a:extLst>
                        <a:ext uri="{FF2B5EF4-FFF2-40B4-BE49-F238E27FC236}">
                          <a16:creationId xmlns:a16="http://schemas.microsoft.com/office/drawing/2014/main" id="{3D0D28F7-2B4F-405E-BFA9-EA1916C3FA5D}"/>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Shape 103">
                      <a:extLst>
                        <a:ext uri="{FF2B5EF4-FFF2-40B4-BE49-F238E27FC236}">
                          <a16:creationId xmlns:a16="http://schemas.microsoft.com/office/drawing/2014/main" id="{21A21564-7FE3-45C0-8E90-85A4DB0EE1D1}"/>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Freeform: Shape 104">
                      <a:extLst>
                        <a:ext uri="{FF2B5EF4-FFF2-40B4-BE49-F238E27FC236}">
                          <a16:creationId xmlns:a16="http://schemas.microsoft.com/office/drawing/2014/main" id="{BA8BF209-41A6-412E-9808-7DD840DBEA2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reeform: Shape 105">
                      <a:extLst>
                        <a:ext uri="{FF2B5EF4-FFF2-40B4-BE49-F238E27FC236}">
                          <a16:creationId xmlns:a16="http://schemas.microsoft.com/office/drawing/2014/main" id="{25B61843-AE21-468E-9C48-566684194E09}"/>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reeform: Shape 106">
                      <a:extLst>
                        <a:ext uri="{FF2B5EF4-FFF2-40B4-BE49-F238E27FC236}">
                          <a16:creationId xmlns:a16="http://schemas.microsoft.com/office/drawing/2014/main" id="{C3B96429-0285-4728-B075-1134DA7958E2}"/>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Freeform: Shape 107">
                      <a:extLst>
                        <a:ext uri="{FF2B5EF4-FFF2-40B4-BE49-F238E27FC236}">
                          <a16:creationId xmlns:a16="http://schemas.microsoft.com/office/drawing/2014/main" id="{1AF13A24-2CCF-4FF2-AB97-3A3CA6BF722C}"/>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Freeform: Shape 108">
                      <a:extLst>
                        <a:ext uri="{FF2B5EF4-FFF2-40B4-BE49-F238E27FC236}">
                          <a16:creationId xmlns:a16="http://schemas.microsoft.com/office/drawing/2014/main" id="{7DBDBEA1-FA71-4C82-9480-B7FC1FAFBBD0}"/>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Freeform: Shape 109">
                      <a:extLst>
                        <a:ext uri="{FF2B5EF4-FFF2-40B4-BE49-F238E27FC236}">
                          <a16:creationId xmlns:a16="http://schemas.microsoft.com/office/drawing/2014/main" id="{65D6A920-19F8-4F71-B2BB-78B4124593F6}"/>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Freeform: Shape 110">
                      <a:extLst>
                        <a:ext uri="{FF2B5EF4-FFF2-40B4-BE49-F238E27FC236}">
                          <a16:creationId xmlns:a16="http://schemas.microsoft.com/office/drawing/2014/main" id="{DA3CDA41-ACF4-497A-831F-297DF21C9765}"/>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Freeform: Shape 111">
                      <a:extLst>
                        <a:ext uri="{FF2B5EF4-FFF2-40B4-BE49-F238E27FC236}">
                          <a16:creationId xmlns:a16="http://schemas.microsoft.com/office/drawing/2014/main" id="{1381719D-E6CF-4D5C-8771-23CA18EFFB7B}"/>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grpSp>
      <p:cxnSp>
        <p:nvCxnSpPr>
          <p:cNvPr id="69" name="Connector: Elbow 68">
            <a:extLst>
              <a:ext uri="{FF2B5EF4-FFF2-40B4-BE49-F238E27FC236}">
                <a16:creationId xmlns:a16="http://schemas.microsoft.com/office/drawing/2014/main" id="{4F5FE94F-0A09-417F-B8C0-608530BD713A}"/>
              </a:ext>
            </a:extLst>
          </p:cNvPr>
          <p:cNvCxnSpPr>
            <a:cxnSpLocks/>
            <a:stCxn id="51" idx="2"/>
            <a:endCxn id="40" idx="1"/>
          </p:cNvCxnSpPr>
          <p:nvPr/>
        </p:nvCxnSpPr>
        <p:spPr>
          <a:xfrm rot="16200000" flipH="1">
            <a:off x="7596945" y="4440367"/>
            <a:ext cx="1216884" cy="191033"/>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166">
            <a:extLst>
              <a:ext uri="{FF2B5EF4-FFF2-40B4-BE49-F238E27FC236}">
                <a16:creationId xmlns:a16="http://schemas.microsoft.com/office/drawing/2014/main" id="{97789686-66A9-4E7C-A20D-4791257A839D}"/>
              </a:ext>
            </a:extLst>
          </p:cNvPr>
          <p:cNvSpPr txBox="1"/>
          <p:nvPr/>
        </p:nvSpPr>
        <p:spPr>
          <a:xfrm>
            <a:off x="7696568" y="4241606"/>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71" name="TextBox 158">
            <a:extLst>
              <a:ext uri="{FF2B5EF4-FFF2-40B4-BE49-F238E27FC236}">
                <a16:creationId xmlns:a16="http://schemas.microsoft.com/office/drawing/2014/main" id="{6ED5FD82-E223-440A-B637-DE0014AA9AA0}"/>
              </a:ext>
            </a:extLst>
          </p:cNvPr>
          <p:cNvSpPr txBox="1"/>
          <p:nvPr/>
        </p:nvSpPr>
        <p:spPr>
          <a:xfrm>
            <a:off x="10858238" y="2919959"/>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Yes</a:t>
            </a:r>
          </a:p>
        </p:txBody>
      </p:sp>
      <p:cxnSp>
        <p:nvCxnSpPr>
          <p:cNvPr id="72" name="Connector: Elbow 71">
            <a:extLst>
              <a:ext uri="{FF2B5EF4-FFF2-40B4-BE49-F238E27FC236}">
                <a16:creationId xmlns:a16="http://schemas.microsoft.com/office/drawing/2014/main" id="{39A2B3B8-8161-43EF-819B-73BC894A1F0A}"/>
              </a:ext>
            </a:extLst>
          </p:cNvPr>
          <p:cNvCxnSpPr>
            <a:cxnSpLocks/>
            <a:stCxn id="41" idx="3"/>
            <a:endCxn id="163" idx="2"/>
          </p:cNvCxnSpPr>
          <p:nvPr/>
        </p:nvCxnSpPr>
        <p:spPr>
          <a:xfrm flipV="1">
            <a:off x="10949766" y="2624099"/>
            <a:ext cx="321954" cy="60620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26CA92B8-CF35-4922-AD8E-E370212ED455}"/>
              </a:ext>
            </a:extLst>
          </p:cNvPr>
          <p:cNvGrpSpPr/>
          <p:nvPr/>
        </p:nvGrpSpPr>
        <p:grpSpPr>
          <a:xfrm>
            <a:off x="5185882" y="3789471"/>
            <a:ext cx="1651964" cy="953453"/>
            <a:chOff x="5214189" y="3816648"/>
            <a:chExt cx="1651964" cy="953453"/>
          </a:xfrm>
        </p:grpSpPr>
        <p:sp>
          <p:nvSpPr>
            <p:cNvPr id="74" name="TextBox 208">
              <a:extLst>
                <a:ext uri="{FF2B5EF4-FFF2-40B4-BE49-F238E27FC236}">
                  <a16:creationId xmlns:a16="http://schemas.microsoft.com/office/drawing/2014/main" id="{2EEF66F5-0B2A-4B1E-9C3C-FB9B62FE5AEB}"/>
                </a:ext>
              </a:extLst>
            </p:cNvPr>
            <p:cNvSpPr txBox="1"/>
            <p:nvPr/>
          </p:nvSpPr>
          <p:spPr>
            <a:xfrm>
              <a:off x="5214189" y="3816648"/>
              <a:ext cx="1651964" cy="953453"/>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Fargate with ECS managed Windows  containers</a:t>
              </a:r>
            </a:p>
          </p:txBody>
        </p:sp>
        <p:grpSp>
          <p:nvGrpSpPr>
            <p:cNvPr id="75" name="Group 74">
              <a:extLst>
                <a:ext uri="{FF2B5EF4-FFF2-40B4-BE49-F238E27FC236}">
                  <a16:creationId xmlns:a16="http://schemas.microsoft.com/office/drawing/2014/main" id="{E4784430-9D7D-4F27-AA7B-1D1CEC636AC4}"/>
                </a:ext>
              </a:extLst>
            </p:cNvPr>
            <p:cNvGrpSpPr/>
            <p:nvPr/>
          </p:nvGrpSpPr>
          <p:grpSpPr>
            <a:xfrm>
              <a:off x="5366850" y="4093612"/>
              <a:ext cx="327516" cy="367117"/>
              <a:chOff x="10697936" y="5160762"/>
              <a:chExt cx="495300" cy="491407"/>
            </a:xfrm>
            <a:solidFill>
              <a:schemeClr val="tx1"/>
            </a:solidFill>
          </p:grpSpPr>
          <p:sp>
            <p:nvSpPr>
              <p:cNvPr id="76" name="Freeform: Shape 75">
                <a:extLst>
                  <a:ext uri="{FF2B5EF4-FFF2-40B4-BE49-F238E27FC236}">
                    <a16:creationId xmlns:a16="http://schemas.microsoft.com/office/drawing/2014/main" id="{1A29958C-DB37-4937-80E6-DB10B285CD0C}"/>
                  </a:ext>
                </a:extLst>
              </p:cNvPr>
              <p:cNvSpPr/>
              <p:nvPr/>
            </p:nvSpPr>
            <p:spPr>
              <a:xfrm>
                <a:off x="10810712" y="5160762"/>
                <a:ext cx="266700" cy="266699"/>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Freeform: Shape 76">
                <a:extLst>
                  <a:ext uri="{FF2B5EF4-FFF2-40B4-BE49-F238E27FC236}">
                    <a16:creationId xmlns:a16="http://schemas.microsoft.com/office/drawing/2014/main" id="{6CAD1C56-4264-40E6-BCC8-BAD199561581}"/>
                  </a:ext>
                </a:extLst>
              </p:cNvPr>
              <p:cNvSpPr/>
              <p:nvPr/>
            </p:nvSpPr>
            <p:spPr>
              <a:xfrm>
                <a:off x="10811379" y="5219632"/>
                <a:ext cx="142875" cy="200024"/>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Freeform: Shape 77">
                <a:extLst>
                  <a:ext uri="{FF2B5EF4-FFF2-40B4-BE49-F238E27FC236}">
                    <a16:creationId xmlns:a16="http://schemas.microsoft.com/office/drawing/2014/main" id="{62014D16-3EB1-4B81-9E22-A196210E2989}"/>
                  </a:ext>
                </a:extLst>
              </p:cNvPr>
              <p:cNvSpPr/>
              <p:nvPr/>
            </p:nvSpPr>
            <p:spPr>
              <a:xfrm>
                <a:off x="10897961" y="5536254"/>
                <a:ext cx="114301" cy="114299"/>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Freeform: Shape 78">
                <a:extLst>
                  <a:ext uri="{FF2B5EF4-FFF2-40B4-BE49-F238E27FC236}">
                    <a16:creationId xmlns:a16="http://schemas.microsoft.com/office/drawing/2014/main" id="{1CAF6FB0-FF84-40F5-94C6-9F098B7ABE40}"/>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Freeform: Shape 79">
                <a:extLst>
                  <a:ext uri="{FF2B5EF4-FFF2-40B4-BE49-F238E27FC236}">
                    <a16:creationId xmlns:a16="http://schemas.microsoft.com/office/drawing/2014/main" id="{51A8494D-2F9F-432D-BC74-1F8E03FA48D3}"/>
                  </a:ext>
                </a:extLst>
              </p:cNvPr>
              <p:cNvSpPr/>
              <p:nvPr/>
            </p:nvSpPr>
            <p:spPr>
              <a:xfrm>
                <a:off x="10951768" y="5559152"/>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Freeform: Shape 80">
                <a:extLst>
                  <a:ext uri="{FF2B5EF4-FFF2-40B4-BE49-F238E27FC236}">
                    <a16:creationId xmlns:a16="http://schemas.microsoft.com/office/drawing/2014/main" id="{0A5AC75E-6D4D-440D-B5E0-0867A881B5AC}"/>
                  </a:ext>
                </a:extLst>
              </p:cNvPr>
              <p:cNvSpPr/>
              <p:nvPr/>
            </p:nvSpPr>
            <p:spPr>
              <a:xfrm>
                <a:off x="11002736" y="5475009"/>
                <a:ext cx="114301" cy="114299"/>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Freeform: Shape 81">
                <a:extLst>
                  <a:ext uri="{FF2B5EF4-FFF2-40B4-BE49-F238E27FC236}">
                    <a16:creationId xmlns:a16="http://schemas.microsoft.com/office/drawing/2014/main" id="{F6C420E5-4709-4AE3-881E-F5C3AA78C372}"/>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Freeform: Shape 82">
                <a:extLst>
                  <a:ext uri="{FF2B5EF4-FFF2-40B4-BE49-F238E27FC236}">
                    <a16:creationId xmlns:a16="http://schemas.microsoft.com/office/drawing/2014/main" id="{34522359-5752-41E7-8EE9-DA5A6E852581}"/>
                  </a:ext>
                </a:extLst>
              </p:cNvPr>
              <p:cNvSpPr/>
              <p:nvPr/>
            </p:nvSpPr>
            <p:spPr>
              <a:xfrm>
                <a:off x="11056566" y="5498495"/>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Freeform: Shape 83">
                <a:extLst>
                  <a:ext uri="{FF2B5EF4-FFF2-40B4-BE49-F238E27FC236}">
                    <a16:creationId xmlns:a16="http://schemas.microsoft.com/office/drawing/2014/main" id="{F80EAA2D-53C1-444D-AA7D-519CD6C1E2FA}"/>
                  </a:ext>
                </a:extLst>
              </p:cNvPr>
              <p:cNvSpPr/>
              <p:nvPr/>
            </p:nvSpPr>
            <p:spPr>
              <a:xfrm>
                <a:off x="10793186" y="5475009"/>
                <a:ext cx="114301" cy="114299"/>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Freeform: Shape 84">
                <a:extLst>
                  <a:ext uri="{FF2B5EF4-FFF2-40B4-BE49-F238E27FC236}">
                    <a16:creationId xmlns:a16="http://schemas.microsoft.com/office/drawing/2014/main" id="{89852699-E676-4FD1-90B0-E54C6E68ED9B}"/>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Freeform: Shape 85">
                <a:extLst>
                  <a:ext uri="{FF2B5EF4-FFF2-40B4-BE49-F238E27FC236}">
                    <a16:creationId xmlns:a16="http://schemas.microsoft.com/office/drawing/2014/main" id="{5F72A225-A631-4498-BE33-B4A74E641B8E}"/>
                  </a:ext>
                </a:extLst>
              </p:cNvPr>
              <p:cNvSpPr/>
              <p:nvPr/>
            </p:nvSpPr>
            <p:spPr>
              <a:xfrm>
                <a:off x="10846971" y="5498429"/>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Freeform: Shape 86">
                <a:extLst>
                  <a:ext uri="{FF2B5EF4-FFF2-40B4-BE49-F238E27FC236}">
                    <a16:creationId xmlns:a16="http://schemas.microsoft.com/office/drawing/2014/main" id="{9E60F9F8-9A2F-426C-8B69-8BD2ACA27B2F}"/>
                  </a:ext>
                </a:extLst>
              </p:cNvPr>
              <p:cNvSpPr/>
              <p:nvPr/>
            </p:nvSpPr>
            <p:spPr>
              <a:xfrm>
                <a:off x="10944018" y="5222370"/>
                <a:ext cx="123827"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Freeform: Shape 87">
                <a:extLst>
                  <a:ext uri="{FF2B5EF4-FFF2-40B4-BE49-F238E27FC236}">
                    <a16:creationId xmlns:a16="http://schemas.microsoft.com/office/drawing/2014/main" id="{BF82A82C-96F5-4ADF-93A2-309F6B2AFF95}"/>
                  </a:ext>
                </a:extLst>
              </p:cNvPr>
              <p:cNvSpPr/>
              <p:nvPr/>
            </p:nvSpPr>
            <p:spPr>
              <a:xfrm>
                <a:off x="10697936" y="5314908"/>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The 50 shades of .NET on AWS</a:t>
            </a:r>
          </a:p>
        </p:txBody>
      </p:sp>
    </p:spTree>
    <p:extLst>
      <p:ext uri="{BB962C8B-B14F-4D97-AF65-F5344CB8AC3E}">
        <p14:creationId xmlns:p14="http://schemas.microsoft.com/office/powerpoint/2010/main" val="379919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0402-9178-41FD-90DB-87FDC2D93EA7}"/>
              </a:ext>
            </a:extLst>
          </p:cNvPr>
          <p:cNvSpPr>
            <a:spLocks noGrp="1"/>
          </p:cNvSpPr>
          <p:nvPr>
            <p:ph type="title"/>
          </p:nvPr>
        </p:nvSpPr>
        <p:spPr>
          <a:xfrm>
            <a:off x="609600" y="2718036"/>
            <a:ext cx="7823200" cy="1421928"/>
          </a:xfrm>
        </p:spPr>
        <p:txBody>
          <a:bodyPr/>
          <a:lstStyle/>
          <a:p>
            <a:r>
              <a:rPr lang="en-US" dirty="0"/>
              <a:t>How can I containerize </a:t>
            </a:r>
            <a:br>
              <a:rPr lang="en-US" dirty="0"/>
            </a:br>
            <a:r>
              <a:rPr lang="en-US" dirty="0"/>
              <a:t>my .NET application?</a:t>
            </a:r>
          </a:p>
        </p:txBody>
      </p:sp>
      <p:sp>
        <p:nvSpPr>
          <p:cNvPr id="3" name="Slide Number Placeholder 2">
            <a:extLst>
              <a:ext uri="{FF2B5EF4-FFF2-40B4-BE49-F238E27FC236}">
                <a16:creationId xmlns:a16="http://schemas.microsoft.com/office/drawing/2014/main" id="{CAFDF3D6-0741-4BAB-AE8A-BB573043E4DE}"/>
              </a:ext>
            </a:extLst>
          </p:cNvPr>
          <p:cNvSpPr>
            <a:spLocks noGrp="1"/>
          </p:cNvSpPr>
          <p:nvPr>
            <p:ph type="sldNum" sz="quarter" idx="12"/>
          </p:nvPr>
        </p:nvSpPr>
        <p:spPr/>
        <p:txBody>
          <a:bodyPr/>
          <a:lstStyle/>
          <a:p>
            <a:fld id="{EB4B8DE2-A4E8-46E4-8BBF-D75455EFF32C}" type="slidenum">
              <a:rPr lang="en-US" smtClean="0"/>
              <a:pPr/>
              <a:t>25</a:t>
            </a:fld>
            <a:endParaRPr lang="en-US"/>
          </a:p>
        </p:txBody>
      </p:sp>
    </p:spTree>
    <p:extLst>
      <p:ext uri="{BB962C8B-B14F-4D97-AF65-F5344CB8AC3E}">
        <p14:creationId xmlns:p14="http://schemas.microsoft.com/office/powerpoint/2010/main" val="6864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388146"/>
            <a:ext cx="12192000" cy="727655"/>
          </a:xfrm>
        </p:spPr>
        <p:txBody>
          <a:bodyPr/>
          <a:lstStyle/>
          <a:p>
            <a:pPr algn="ctr"/>
            <a:r>
              <a:rPr lang="en-US" dirty="0"/>
              <a:t>App2Container</a:t>
            </a:r>
          </a:p>
        </p:txBody>
      </p:sp>
      <p:sp>
        <p:nvSpPr>
          <p:cNvPr id="73" name="Content Placeholder 2">
            <a:extLst>
              <a:ext uri="{FF2B5EF4-FFF2-40B4-BE49-F238E27FC236}">
                <a16:creationId xmlns:a16="http://schemas.microsoft.com/office/drawing/2014/main" id="{CB4F40D1-7D03-4C50-B077-7500D2E94657}"/>
              </a:ext>
            </a:extLst>
          </p:cNvPr>
          <p:cNvSpPr txBox="1">
            <a:spLocks/>
          </p:cNvSpPr>
          <p:nvPr/>
        </p:nvSpPr>
        <p:spPr>
          <a:xfrm>
            <a:off x="442513" y="1958634"/>
            <a:ext cx="3640887" cy="1135748"/>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mn-lt"/>
                <a:cs typeface="Amazon Ember" panose="020B0603020204020204" pitchFamily="34" charset="0"/>
              </a:rPr>
              <a:t>Streamline operations</a:t>
            </a:r>
            <a:r>
              <a:rPr lang="en-US" sz="1333" dirty="0">
                <a:latin typeface="+mn-lt"/>
                <a:cs typeface="Amazon Ember" panose="020B0603020204020204" pitchFamily="34" charset="0"/>
              </a:rPr>
              <a:t> by </a:t>
            </a:r>
            <a:r>
              <a:rPr lang="en-US" sz="1333" dirty="0">
                <a:solidFill>
                  <a:schemeClr val="tx2"/>
                </a:solidFill>
                <a:latin typeface="+mn-lt"/>
                <a:cs typeface="Amazon Ember" panose="020B0603020204020204" pitchFamily="34" charset="0"/>
              </a:rPr>
              <a:t>c</a:t>
            </a:r>
            <a:r>
              <a:rPr lang="en-US" sz="1333" dirty="0">
                <a:latin typeface="Amazon Ember" panose="020B0603020204020204" pitchFamily="34" charset="0"/>
                <a:cs typeface="Amazon Ember" panose="020B0603020204020204" pitchFamily="34" charset="0"/>
              </a:rPr>
              <a:t>ontainerizing your existing applications and standardize on a single set of tooling for </a:t>
            </a:r>
            <a:r>
              <a:rPr lang="en-US" sz="1333" dirty="0">
                <a:latin typeface="+mn-lt"/>
                <a:cs typeface="Amazon Ember" panose="020B0603020204020204" pitchFamily="34" charset="0"/>
              </a:rPr>
              <a:t>monitoring</a:t>
            </a:r>
            <a:r>
              <a:rPr lang="en-US" sz="1333" dirty="0">
                <a:latin typeface="Amazon Ember" panose="020B0603020204020204" pitchFamily="34" charset="0"/>
                <a:cs typeface="Amazon Ember" panose="020B0603020204020204" pitchFamily="34" charset="0"/>
              </a:rPr>
              <a:t>, operations, and software delivery. </a:t>
            </a:r>
          </a:p>
        </p:txBody>
      </p:sp>
      <p:grpSp>
        <p:nvGrpSpPr>
          <p:cNvPr id="5" name="Group 4">
            <a:extLst>
              <a:ext uri="{FF2B5EF4-FFF2-40B4-BE49-F238E27FC236}">
                <a16:creationId xmlns:a16="http://schemas.microsoft.com/office/drawing/2014/main" id="{F72CCB4A-619B-4A65-BA27-39267317A69D}"/>
              </a:ext>
            </a:extLst>
          </p:cNvPr>
          <p:cNvGrpSpPr/>
          <p:nvPr/>
        </p:nvGrpSpPr>
        <p:grpSpPr>
          <a:xfrm>
            <a:off x="0" y="1115801"/>
            <a:ext cx="12192000" cy="5204179"/>
            <a:chOff x="0" y="1115801"/>
            <a:chExt cx="12192000" cy="5204179"/>
          </a:xfrm>
        </p:grpSpPr>
        <p:sp>
          <p:nvSpPr>
            <p:cNvPr id="72" name="TextBox 71"/>
            <p:cNvSpPr txBox="1"/>
            <p:nvPr/>
          </p:nvSpPr>
          <p:spPr>
            <a:xfrm>
              <a:off x="0" y="5971102"/>
              <a:ext cx="12192000" cy="348878"/>
            </a:xfrm>
            <a:prstGeom prst="rect">
              <a:avLst/>
            </a:prstGeom>
            <a:noFill/>
          </p:spPr>
          <p:txBody>
            <a:bodyPr wrap="square" rtlCol="0">
              <a:spAutoFit/>
            </a:bodyPr>
            <a:lstStyle/>
            <a:p>
              <a:pPr algn="ctr"/>
              <a:r>
                <a:rPr lang="en-US" sz="1667" dirty="0">
                  <a:latin typeface="Amazon Ember" panose="020B0603020204020204" pitchFamily="34" charset="0"/>
                  <a:ea typeface="Amazon Ember" panose="020B0603020204020204" pitchFamily="34" charset="0"/>
                  <a:cs typeface="Amazon Ember" panose="020B0603020204020204" pitchFamily="34" charset="0"/>
                  <a:hlinkClick r:id="rId3"/>
                </a:rPr>
                <a:t>https://aws.amazon.com/app2container</a:t>
              </a:r>
              <a:endParaRPr lang="en-US" sz="1667"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 name="Group 1">
              <a:extLst>
                <a:ext uri="{FF2B5EF4-FFF2-40B4-BE49-F238E27FC236}">
                  <a16:creationId xmlns:a16="http://schemas.microsoft.com/office/drawing/2014/main" id="{3B0A1B55-448D-4E4B-960B-6E0D5110428D}"/>
                </a:ext>
              </a:extLst>
            </p:cNvPr>
            <p:cNvGrpSpPr/>
            <p:nvPr/>
          </p:nvGrpSpPr>
          <p:grpSpPr>
            <a:xfrm>
              <a:off x="0" y="1115801"/>
              <a:ext cx="12192000" cy="4578783"/>
              <a:chOff x="0" y="1338961"/>
              <a:chExt cx="14630400" cy="5494539"/>
            </a:xfrm>
          </p:grpSpPr>
          <p:pic>
            <p:nvPicPr>
              <p:cNvPr id="3" name="Picture 2"/>
              <p:cNvPicPr>
                <a:picLocks noChangeAspect="1"/>
              </p:cNvPicPr>
              <p:nvPr/>
            </p:nvPicPr>
            <p:blipFill>
              <a:blip r:embed="rId4"/>
              <a:stretch>
                <a:fillRect/>
              </a:stretch>
            </p:blipFill>
            <p:spPr>
              <a:xfrm>
                <a:off x="2222803" y="4055829"/>
                <a:ext cx="10184795" cy="2777671"/>
              </a:xfrm>
              <a:prstGeom prst="rect">
                <a:avLst/>
              </a:prstGeom>
            </p:spPr>
          </p:pic>
          <p:sp>
            <p:nvSpPr>
              <p:cNvPr id="4" name="Rectangle 3"/>
              <p:cNvSpPr/>
              <p:nvPr/>
            </p:nvSpPr>
            <p:spPr>
              <a:xfrm>
                <a:off x="0" y="1338961"/>
                <a:ext cx="14630400" cy="511525"/>
              </a:xfrm>
              <a:prstGeom prst="rect">
                <a:avLst/>
              </a:prstGeom>
            </p:spPr>
            <p:txBody>
              <a:bodyPr wrap="square">
                <a:spAutoFit/>
              </a:bodyPr>
              <a:lstStyle/>
              <a:p>
                <a:pPr algn="ctr"/>
                <a:r>
                  <a:rPr lang="en-US" sz="2170" dirty="0">
                    <a:solidFill>
                      <a:schemeClr val="accent5"/>
                    </a:solidFill>
                  </a:rPr>
                  <a:t>Containerize and migrate existing applications </a:t>
                </a:r>
              </a:p>
            </p:txBody>
          </p:sp>
        </p:grpSp>
      </p:grpSp>
      <p:sp>
        <p:nvSpPr>
          <p:cNvPr id="74" name="Content Placeholder 2">
            <a:extLst>
              <a:ext uri="{FF2B5EF4-FFF2-40B4-BE49-F238E27FC236}">
                <a16:creationId xmlns:a16="http://schemas.microsoft.com/office/drawing/2014/main" id="{CB4F40D1-7D03-4C50-B077-7500D2E94657}"/>
              </a:ext>
            </a:extLst>
          </p:cNvPr>
          <p:cNvSpPr txBox="1">
            <a:spLocks/>
          </p:cNvSpPr>
          <p:nvPr/>
        </p:nvSpPr>
        <p:spPr>
          <a:xfrm>
            <a:off x="4268163" y="1958634"/>
            <a:ext cx="3640887" cy="1135748"/>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mn-lt"/>
                <a:cs typeface="Amazon Ember" panose="020B0603020204020204" pitchFamily="34" charset="0"/>
              </a:rPr>
              <a:t>Analyze your applications and automatically generate a container image</a:t>
            </a:r>
            <a:r>
              <a:rPr lang="en-US" sz="1333" dirty="0">
                <a:solidFill>
                  <a:schemeClr val="accent3"/>
                </a:solidFill>
                <a:latin typeface="+mn-lt"/>
                <a:cs typeface="Amazon Ember" panose="020B0603020204020204" pitchFamily="34" charset="0"/>
              </a:rPr>
              <a:t> </a:t>
            </a:r>
            <a:r>
              <a:rPr lang="en-US" sz="1333" dirty="0">
                <a:latin typeface="Amazon Ember" panose="020B0603020204020204" pitchFamily="34" charset="0"/>
                <a:cs typeface="Amazon Ember" panose="020B0603020204020204" pitchFamily="34" charset="0"/>
              </a:rPr>
              <a:t>that is configured with the correct dependencies, network configurations, and deployment instructions for ECS or Kubernetes.</a:t>
            </a:r>
          </a:p>
        </p:txBody>
      </p:sp>
      <p:sp>
        <p:nvSpPr>
          <p:cNvPr id="75" name="Content Placeholder 2">
            <a:extLst>
              <a:ext uri="{FF2B5EF4-FFF2-40B4-BE49-F238E27FC236}">
                <a16:creationId xmlns:a16="http://schemas.microsoft.com/office/drawing/2014/main" id="{CB4F40D1-7D03-4C50-B077-7500D2E94657}"/>
              </a:ext>
            </a:extLst>
          </p:cNvPr>
          <p:cNvSpPr txBox="1">
            <a:spLocks/>
          </p:cNvSpPr>
          <p:nvPr/>
        </p:nvSpPr>
        <p:spPr>
          <a:xfrm>
            <a:off x="8093813" y="1958634"/>
            <a:ext cx="3640887" cy="1135748"/>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Amazon Ember" panose="020B0603020204020204" pitchFamily="34" charset="0"/>
                <a:cs typeface="Amazon Ember" panose="020B0603020204020204" pitchFamily="34" charset="0"/>
              </a:rPr>
              <a:t>Easily deploy an existing application</a:t>
            </a:r>
            <a:r>
              <a:rPr lang="en-US" sz="1333" dirty="0">
                <a:solidFill>
                  <a:schemeClr val="accent3"/>
                </a:solidFill>
                <a:latin typeface="Amazon Ember" panose="020B0603020204020204" pitchFamily="34" charset="0"/>
                <a:cs typeface="Amazon Ember" panose="020B0603020204020204" pitchFamily="34" charset="0"/>
              </a:rPr>
              <a:t> </a:t>
            </a:r>
            <a:r>
              <a:rPr lang="en-US" sz="1333" dirty="0">
                <a:latin typeface="Amazon Ember" panose="020B0603020204020204" pitchFamily="34" charset="0"/>
                <a:cs typeface="Amazon Ember" panose="020B0603020204020204" pitchFamily="34" charset="0"/>
              </a:rPr>
              <a:t>on the cloud that is provisioned with the correct networking and security configurations.</a:t>
            </a:r>
          </a:p>
        </p:txBody>
      </p:sp>
      <p:sp>
        <p:nvSpPr>
          <p:cNvPr id="9" name="Rounded Rectangle 3">
            <a:extLst>
              <a:ext uri="{FF2B5EF4-FFF2-40B4-BE49-F238E27FC236}">
                <a16:creationId xmlns:a16="http://schemas.microsoft.com/office/drawing/2014/main" id="{05C83921-E1DC-4ADB-95A4-6B5A5F6A029F}"/>
              </a:ext>
            </a:extLst>
          </p:cNvPr>
          <p:cNvSpPr/>
          <p:nvPr/>
        </p:nvSpPr>
        <p:spPr>
          <a:xfrm>
            <a:off x="10808208" y="265176"/>
            <a:ext cx="1176194" cy="1201850"/>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App2Container</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4808" y="725186"/>
            <a:ext cx="942785" cy="533652"/>
          </a:xfrm>
          <a:prstGeom prst="rect">
            <a:avLst/>
          </a:prstGeom>
        </p:spPr>
      </p:pic>
    </p:spTree>
    <p:extLst>
      <p:ext uri="{BB962C8B-B14F-4D97-AF65-F5344CB8AC3E}">
        <p14:creationId xmlns:p14="http://schemas.microsoft.com/office/powerpoint/2010/main" val="152549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1000"/>
                                        <p:tgtEl>
                                          <p:spTgt spid="73"/>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1000"/>
                                        <p:tgtEl>
                                          <p:spTgt spid="74"/>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How can I move from</a:t>
            </a:r>
            <a:br>
              <a:rPr lang="en-US" dirty="0"/>
            </a:br>
            <a:r>
              <a:rPr lang="en-US" dirty="0"/>
              <a:t>.NET Framework to .NET?</a:t>
            </a:r>
          </a:p>
        </p:txBody>
      </p:sp>
    </p:spTree>
    <p:extLst>
      <p:ext uri="{BB962C8B-B14F-4D97-AF65-F5344CB8AC3E}">
        <p14:creationId xmlns:p14="http://schemas.microsoft.com/office/powerpoint/2010/main" val="320539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366428"/>
            <a:ext cx="12192000" cy="727655"/>
          </a:xfrm>
        </p:spPr>
        <p:txBody>
          <a:bodyPr>
            <a:normAutofit/>
          </a:bodyPr>
          <a:lstStyle/>
          <a:p>
            <a:pPr algn="ctr"/>
            <a:r>
              <a:rPr lang="en-US" dirty="0"/>
              <a:t>Porting Assistant for .NET </a:t>
            </a:r>
          </a:p>
        </p:txBody>
      </p:sp>
      <p:sp>
        <p:nvSpPr>
          <p:cNvPr id="74" name="Content Placeholder 2">
            <a:extLst>
              <a:ext uri="{FF2B5EF4-FFF2-40B4-BE49-F238E27FC236}">
                <a16:creationId xmlns:a16="http://schemas.microsoft.com/office/drawing/2014/main" id="{CB4F40D1-7D03-4C50-B077-7500D2E94657}"/>
              </a:ext>
            </a:extLst>
          </p:cNvPr>
          <p:cNvSpPr txBox="1">
            <a:spLocks/>
          </p:cNvSpPr>
          <p:nvPr/>
        </p:nvSpPr>
        <p:spPr>
          <a:xfrm>
            <a:off x="1726197" y="2061763"/>
            <a:ext cx="3640887"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Bef>
                <a:spcPts val="500"/>
              </a:spcBef>
            </a:pPr>
            <a:r>
              <a:rPr lang="en-US" sz="1333" dirty="0">
                <a:solidFill>
                  <a:schemeClr val="accent1"/>
                </a:solidFill>
                <a:latin typeface="Amazon Ember" panose="020B0603020204020204" pitchFamily="34" charset="0"/>
                <a:cs typeface="Amazon Ember" panose="020B0603020204020204" pitchFamily="34" charset="0"/>
              </a:rPr>
              <a:t>Scan your entire .NET Framework application portfolio</a:t>
            </a:r>
            <a:r>
              <a:rPr lang="en-US" sz="1333" dirty="0">
                <a:solidFill>
                  <a:schemeClr val="accent3"/>
                </a:solidFill>
                <a:latin typeface="Amazon Ember" panose="020B0603020204020204" pitchFamily="34" charset="0"/>
                <a:cs typeface="Amazon Ember" panose="020B0603020204020204" pitchFamily="34" charset="0"/>
              </a:rPr>
              <a:t> </a:t>
            </a:r>
            <a:r>
              <a:rPr lang="en-US" sz="1333" dirty="0">
                <a:latin typeface="Amazon Ember" panose="020B0603020204020204" pitchFamily="34" charset="0"/>
                <a:cs typeface="Amazon Ember" panose="020B0603020204020204" pitchFamily="34" charset="0"/>
              </a:rPr>
              <a:t>to generate .NET Core compatibility assessment reports. This makes it easy to </a:t>
            </a:r>
            <a:r>
              <a:rPr lang="en-US" sz="1333" dirty="0">
                <a:solidFill>
                  <a:schemeClr val="accent1"/>
                </a:solidFill>
                <a:latin typeface="Amazon Ember" panose="020B0603020204020204" pitchFamily="34" charset="0"/>
                <a:cs typeface="Amazon Ember" panose="020B0603020204020204" pitchFamily="34" charset="0"/>
              </a:rPr>
              <a:t>prioritize applications for porting</a:t>
            </a:r>
            <a:r>
              <a:rPr lang="en-US" sz="1333" dirty="0">
                <a:solidFill>
                  <a:schemeClr val="accent3"/>
                </a:solidFill>
                <a:latin typeface="Amazon Ember" panose="020B0603020204020204" pitchFamily="34" charset="0"/>
                <a:cs typeface="Amazon Ember" panose="020B0603020204020204" pitchFamily="34" charset="0"/>
              </a:rPr>
              <a:t> </a:t>
            </a:r>
            <a:r>
              <a:rPr lang="en-US" sz="1333" dirty="0">
                <a:latin typeface="Amazon Ember" panose="020B0603020204020204" pitchFamily="34" charset="0"/>
                <a:cs typeface="Amazon Ember" panose="020B0603020204020204" pitchFamily="34" charset="0"/>
              </a:rPr>
              <a:t>based on the level of effort required.</a:t>
            </a:r>
          </a:p>
        </p:txBody>
      </p:sp>
      <p:grpSp>
        <p:nvGrpSpPr>
          <p:cNvPr id="4" name="Group 3">
            <a:extLst>
              <a:ext uri="{FF2B5EF4-FFF2-40B4-BE49-F238E27FC236}">
                <a16:creationId xmlns:a16="http://schemas.microsoft.com/office/drawing/2014/main" id="{71E89735-D74F-4849-8A56-B3460F1AC03F}"/>
              </a:ext>
            </a:extLst>
          </p:cNvPr>
          <p:cNvGrpSpPr/>
          <p:nvPr/>
        </p:nvGrpSpPr>
        <p:grpSpPr>
          <a:xfrm>
            <a:off x="0" y="1494706"/>
            <a:ext cx="12192000" cy="4745759"/>
            <a:chOff x="0" y="1494706"/>
            <a:chExt cx="12192000" cy="4745759"/>
          </a:xfrm>
        </p:grpSpPr>
        <p:sp>
          <p:nvSpPr>
            <p:cNvPr id="73" name="TextBox 72"/>
            <p:cNvSpPr txBox="1"/>
            <p:nvPr/>
          </p:nvSpPr>
          <p:spPr>
            <a:xfrm>
              <a:off x="0" y="5891587"/>
              <a:ext cx="12192000" cy="348878"/>
            </a:xfrm>
            <a:prstGeom prst="rect">
              <a:avLst/>
            </a:prstGeom>
            <a:noFill/>
          </p:spPr>
          <p:txBody>
            <a:bodyPr wrap="square" rtlCol="0">
              <a:spAutoFit/>
            </a:bodyPr>
            <a:lstStyle/>
            <a:p>
              <a:pPr algn="ctr"/>
              <a:r>
                <a:rPr lang="en-US" sz="1667" dirty="0">
                  <a:latin typeface="Amazon Ember" panose="020B0603020204020204" pitchFamily="34" charset="0"/>
                  <a:ea typeface="Amazon Ember" panose="020B0603020204020204" pitchFamily="34" charset="0"/>
                  <a:cs typeface="Amazon Ember" panose="020B0603020204020204" pitchFamily="34" charset="0"/>
                  <a:hlinkClick r:id="rId3"/>
                </a:rPr>
                <a:t>https://aws.amazon.com/porting-assistant-dotnet</a:t>
              </a:r>
              <a:endParaRPr lang="en-US" sz="1667"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 name="Group 2">
              <a:extLst>
                <a:ext uri="{FF2B5EF4-FFF2-40B4-BE49-F238E27FC236}">
                  <a16:creationId xmlns:a16="http://schemas.microsoft.com/office/drawing/2014/main" id="{D82718D3-6DEF-452E-B74F-E4F23948AA5B}"/>
                </a:ext>
              </a:extLst>
            </p:cNvPr>
            <p:cNvGrpSpPr/>
            <p:nvPr/>
          </p:nvGrpSpPr>
          <p:grpSpPr>
            <a:xfrm>
              <a:off x="0" y="1494706"/>
              <a:ext cx="12192000" cy="4197103"/>
              <a:chOff x="0" y="1793647"/>
              <a:chExt cx="14630400" cy="5036523"/>
            </a:xfrm>
          </p:grpSpPr>
          <p:pic>
            <p:nvPicPr>
              <p:cNvPr id="2" name="Picture 1"/>
              <p:cNvPicPr>
                <a:picLocks noChangeAspect="1"/>
              </p:cNvPicPr>
              <p:nvPr/>
            </p:nvPicPr>
            <p:blipFill>
              <a:blip r:embed="rId4"/>
              <a:stretch>
                <a:fillRect/>
              </a:stretch>
            </p:blipFill>
            <p:spPr>
              <a:xfrm>
                <a:off x="2142999" y="4041022"/>
                <a:ext cx="10344402" cy="2789148"/>
              </a:xfrm>
              <a:prstGeom prst="rect">
                <a:avLst/>
              </a:prstGeom>
            </p:spPr>
          </p:pic>
          <p:sp>
            <p:nvSpPr>
              <p:cNvPr id="75" name="Rectangle 74"/>
              <p:cNvSpPr/>
              <p:nvPr/>
            </p:nvSpPr>
            <p:spPr>
              <a:xfrm>
                <a:off x="0" y="1793647"/>
                <a:ext cx="14630400" cy="510986"/>
              </a:xfrm>
              <a:prstGeom prst="rect">
                <a:avLst/>
              </a:prstGeom>
            </p:spPr>
            <p:txBody>
              <a:bodyPr wrap="square">
                <a:spAutoFit/>
              </a:bodyPr>
              <a:lstStyle/>
              <a:p>
                <a:pPr algn="ctr"/>
                <a:r>
                  <a:rPr lang="en-US" sz="2167" dirty="0">
                    <a:solidFill>
                      <a:schemeClr val="accent5"/>
                    </a:solidFill>
                  </a:rPr>
                  <a:t>Insight and assistance for porting from .NET Framework to .NET Core/.NET 5+</a:t>
                </a:r>
              </a:p>
            </p:txBody>
          </p:sp>
        </p:grpSp>
      </p:grpSp>
      <p:sp>
        <p:nvSpPr>
          <p:cNvPr id="79" name="Content Placeholder 2">
            <a:extLst>
              <a:ext uri="{FF2B5EF4-FFF2-40B4-BE49-F238E27FC236}">
                <a16:creationId xmlns:a16="http://schemas.microsoft.com/office/drawing/2014/main" id="{CB4F40D1-7D03-4C50-B077-7500D2E94657}"/>
              </a:ext>
            </a:extLst>
          </p:cNvPr>
          <p:cNvSpPr txBox="1">
            <a:spLocks/>
          </p:cNvSpPr>
          <p:nvPr/>
        </p:nvSpPr>
        <p:spPr>
          <a:xfrm>
            <a:off x="5877339" y="2061762"/>
            <a:ext cx="4469193"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mn-lt"/>
                <a:cs typeface="Amazon Ember" panose="020B0603020204020204" pitchFamily="34" charset="0"/>
              </a:rPr>
              <a:t>Identify incompatible .NET Core APIs and packages</a:t>
            </a:r>
            <a:r>
              <a:rPr lang="en-US" sz="1333" dirty="0">
                <a:solidFill>
                  <a:schemeClr val="accent3"/>
                </a:solidFill>
                <a:latin typeface="+mn-lt"/>
                <a:cs typeface="Amazon Ember" panose="020B0603020204020204" pitchFamily="34" charset="0"/>
              </a:rPr>
              <a:t> </a:t>
            </a:r>
            <a:r>
              <a:rPr lang="en-US" sz="1333" dirty="0">
                <a:solidFill>
                  <a:schemeClr val="tx2"/>
                </a:solidFill>
                <a:latin typeface="+mn-lt"/>
                <a:cs typeface="Amazon Ember" panose="020B0603020204020204" pitchFamily="34" charset="0"/>
              </a:rPr>
              <a:t>from your .NET Framework applications, and find known replacements </a:t>
            </a:r>
            <a:r>
              <a:rPr lang="en-US" sz="1333" dirty="0">
                <a:solidFill>
                  <a:schemeClr val="accent1"/>
                </a:solidFill>
                <a:latin typeface="+mn-lt"/>
                <a:cs typeface="Amazon Ember" panose="020B0603020204020204" pitchFamily="34" charset="0"/>
              </a:rPr>
              <a:t>reducing the manual effort</a:t>
            </a:r>
            <a:r>
              <a:rPr lang="en-US" sz="1333" dirty="0">
                <a:solidFill>
                  <a:schemeClr val="accent3"/>
                </a:solidFill>
                <a:latin typeface="+mn-lt"/>
                <a:cs typeface="Amazon Ember" panose="020B0603020204020204" pitchFamily="34" charset="0"/>
              </a:rPr>
              <a:t> </a:t>
            </a:r>
            <a:r>
              <a:rPr lang="en-US" sz="1333" dirty="0">
                <a:solidFill>
                  <a:schemeClr val="tx2"/>
                </a:solidFill>
                <a:latin typeface="+mn-lt"/>
                <a:cs typeface="Amazon Ember" panose="020B0603020204020204" pitchFamily="34" charset="0"/>
              </a:rPr>
              <a:t>of searching for replaceable packages and APIs.</a:t>
            </a:r>
            <a:endParaRPr lang="en-US" sz="1333" dirty="0">
              <a:solidFill>
                <a:schemeClr val="tx2"/>
              </a:solidFill>
              <a:latin typeface="Amazon Ember" panose="020B0603020204020204" pitchFamily="34" charset="0"/>
              <a:cs typeface="Amazon Ember" panose="020B0603020204020204" pitchFamily="34" charset="0"/>
            </a:endParaRPr>
          </a:p>
        </p:txBody>
      </p:sp>
      <p:sp>
        <p:nvSpPr>
          <p:cNvPr id="8" name="Rounded Rectangle 3">
            <a:extLst>
              <a:ext uri="{FF2B5EF4-FFF2-40B4-BE49-F238E27FC236}">
                <a16:creationId xmlns:a16="http://schemas.microsoft.com/office/drawing/2014/main" id="{05C83921-E1DC-4ADB-95A4-6B5A5F6A029F}"/>
              </a:ext>
            </a:extLst>
          </p:cNvPr>
          <p:cNvSpPr/>
          <p:nvPr/>
        </p:nvSpPr>
        <p:spPr>
          <a:xfrm>
            <a:off x="10808208" y="265176"/>
            <a:ext cx="1192259" cy="1217958"/>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Porting </a:t>
            </a:r>
          </a:p>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Assistant </a:t>
            </a:r>
          </a:p>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for .NET </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732" y="975432"/>
            <a:ext cx="449137" cy="449137"/>
          </a:xfrm>
          <a:prstGeom prst="rect">
            <a:avLst/>
          </a:prstGeom>
        </p:spPr>
      </p:pic>
    </p:spTree>
    <p:extLst>
      <p:ext uri="{BB962C8B-B14F-4D97-AF65-F5344CB8AC3E}">
        <p14:creationId xmlns:p14="http://schemas.microsoft.com/office/powerpoint/2010/main" val="244187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1000"/>
                                        <p:tgtEl>
                                          <p:spTgt spid="7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How can I break </a:t>
            </a:r>
            <a:br>
              <a:rPr lang="en-US" dirty="0"/>
            </a:br>
            <a:r>
              <a:rPr lang="en-US" dirty="0"/>
              <a:t>my .NET monolith?</a:t>
            </a:r>
          </a:p>
        </p:txBody>
      </p:sp>
    </p:spTree>
    <p:extLst>
      <p:ext uri="{BB962C8B-B14F-4D97-AF65-F5344CB8AC3E}">
        <p14:creationId xmlns:p14="http://schemas.microsoft.com/office/powerpoint/2010/main" val="15072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4EC0-1192-4DDF-8D39-A6F5FBBF15DA}"/>
              </a:ext>
            </a:extLst>
          </p:cNvPr>
          <p:cNvSpPr>
            <a:spLocks noGrp="1"/>
          </p:cNvSpPr>
          <p:nvPr>
            <p:ph type="title"/>
          </p:nvPr>
        </p:nvSpPr>
        <p:spPr/>
        <p:txBody>
          <a:bodyPr/>
          <a:lstStyle/>
          <a:p>
            <a:r>
              <a:rPr lang="en-US" dirty="0"/>
              <a:t>The most important key takeaway</a:t>
            </a:r>
          </a:p>
        </p:txBody>
      </p:sp>
      <p:sp>
        <p:nvSpPr>
          <p:cNvPr id="4" name="Slide Number Placeholder 3">
            <a:extLst>
              <a:ext uri="{FF2B5EF4-FFF2-40B4-BE49-F238E27FC236}">
                <a16:creationId xmlns:a16="http://schemas.microsoft.com/office/drawing/2014/main" id="{27FC42B9-9996-4962-9A56-50F1BB321D8B}"/>
              </a:ext>
            </a:extLst>
          </p:cNvPr>
          <p:cNvSpPr>
            <a:spLocks noGrp="1"/>
          </p:cNvSpPr>
          <p:nvPr>
            <p:ph type="sldNum" sz="quarter" idx="12"/>
          </p:nvPr>
        </p:nvSpPr>
        <p:spPr/>
        <p:txBody>
          <a:bodyPr/>
          <a:lstStyle/>
          <a:p>
            <a:fld id="{EB4B8DE2-A4E8-46E4-8BBF-D75455EFF32C}" type="slidenum">
              <a:rPr lang="en-US" smtClean="0"/>
              <a:pPr/>
              <a:t>3</a:t>
            </a:fld>
            <a:endParaRPr lang="en-US"/>
          </a:p>
        </p:txBody>
      </p:sp>
      <p:sp>
        <p:nvSpPr>
          <p:cNvPr id="5" name="Heart 4">
            <a:extLst>
              <a:ext uri="{FF2B5EF4-FFF2-40B4-BE49-F238E27FC236}">
                <a16:creationId xmlns:a16="http://schemas.microsoft.com/office/drawing/2014/main" id="{B20A423B-3875-4633-AC75-5828A0F6F574}"/>
              </a:ext>
            </a:extLst>
          </p:cNvPr>
          <p:cNvSpPr/>
          <p:nvPr/>
        </p:nvSpPr>
        <p:spPr>
          <a:xfrm>
            <a:off x="4338415" y="2602637"/>
            <a:ext cx="2589692" cy="2133530"/>
          </a:xfrm>
          <a:prstGeom prst="hear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p>
        </p:txBody>
      </p:sp>
      <p:sp>
        <p:nvSpPr>
          <p:cNvPr id="6" name="TextBox 5">
            <a:extLst>
              <a:ext uri="{FF2B5EF4-FFF2-40B4-BE49-F238E27FC236}">
                <a16:creationId xmlns:a16="http://schemas.microsoft.com/office/drawing/2014/main" id="{AD7932BC-30B5-4AE8-AE5D-A8F8146856C5}"/>
              </a:ext>
            </a:extLst>
          </p:cNvPr>
          <p:cNvSpPr txBox="1"/>
          <p:nvPr/>
        </p:nvSpPr>
        <p:spPr>
          <a:xfrm>
            <a:off x="7334919" y="2121833"/>
            <a:ext cx="4241641" cy="2400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0" dirty="0">
                <a:latin typeface="Amazon Ember" panose="020B0603020204020204" pitchFamily="34" charset="0"/>
                <a:ea typeface="Amazon Ember" panose="020B0603020204020204" pitchFamily="34" charset="0"/>
                <a:cs typeface="Amazon Ember" panose="020B0603020204020204" pitchFamily="34" charset="0"/>
              </a:rPr>
              <a:t>.NET</a:t>
            </a:r>
          </a:p>
        </p:txBody>
      </p:sp>
      <p:pic>
        <p:nvPicPr>
          <p:cNvPr id="7" name="Picture 6">
            <a:extLst>
              <a:ext uri="{FF2B5EF4-FFF2-40B4-BE49-F238E27FC236}">
                <a16:creationId xmlns:a16="http://schemas.microsoft.com/office/drawing/2014/main" id="{D988B94A-3C63-490A-9DB5-F81DADA409C9}"/>
              </a:ext>
            </a:extLst>
          </p:cNvPr>
          <p:cNvPicPr>
            <a:picLocks noChangeAspect="1"/>
          </p:cNvPicPr>
          <p:nvPr/>
        </p:nvPicPr>
        <p:blipFill>
          <a:blip r:embed="rId2"/>
          <a:srcRect/>
          <a:stretch/>
        </p:blipFill>
        <p:spPr>
          <a:xfrm>
            <a:off x="615440" y="2823726"/>
            <a:ext cx="2828314" cy="1691352"/>
          </a:xfrm>
          <a:prstGeom prst="rect">
            <a:avLst/>
          </a:prstGeom>
        </p:spPr>
      </p:pic>
    </p:spTree>
    <p:extLst>
      <p:ext uri="{BB962C8B-B14F-4D97-AF65-F5344CB8AC3E}">
        <p14:creationId xmlns:p14="http://schemas.microsoft.com/office/powerpoint/2010/main" val="235336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595028"/>
            <a:ext cx="12192000" cy="727655"/>
          </a:xfrm>
        </p:spPr>
        <p:txBody>
          <a:bodyPr>
            <a:normAutofit/>
          </a:bodyPr>
          <a:lstStyle/>
          <a:p>
            <a:pPr algn="ctr"/>
            <a:r>
              <a:rPr lang="en-US" dirty="0"/>
              <a:t>Microservice Extractor for .NET </a:t>
            </a:r>
          </a:p>
        </p:txBody>
      </p:sp>
      <p:sp>
        <p:nvSpPr>
          <p:cNvPr id="74" name="Content Placeholder 2">
            <a:extLst>
              <a:ext uri="{FF2B5EF4-FFF2-40B4-BE49-F238E27FC236}">
                <a16:creationId xmlns:a16="http://schemas.microsoft.com/office/drawing/2014/main" id="{CB4F40D1-7D03-4C50-B077-7500D2E94657}"/>
              </a:ext>
            </a:extLst>
          </p:cNvPr>
          <p:cNvSpPr txBox="1">
            <a:spLocks/>
          </p:cNvSpPr>
          <p:nvPr/>
        </p:nvSpPr>
        <p:spPr>
          <a:xfrm>
            <a:off x="938222" y="2061762"/>
            <a:ext cx="3052632"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Bef>
                <a:spcPts val="500"/>
              </a:spcBef>
            </a:pPr>
            <a:r>
              <a:rPr lang="en-US" sz="1330" dirty="0">
                <a:solidFill>
                  <a:schemeClr val="accent1"/>
                </a:solidFill>
                <a:latin typeface="+mn-lt"/>
              </a:rPr>
              <a:t>Quickly identify</a:t>
            </a:r>
            <a:r>
              <a:rPr lang="en-US" sz="1330" dirty="0">
                <a:latin typeface="+mn-lt"/>
              </a:rPr>
              <a:t> applications components to refactor into smaller services using a single visualization that shows each component's metrics and dependencies.</a:t>
            </a:r>
            <a:endParaRPr lang="en-US" sz="1330" dirty="0">
              <a:latin typeface="+mn-lt"/>
              <a:cs typeface="Amazon Ember" panose="020B0603020204020204" pitchFamily="34" charset="0"/>
            </a:endParaRPr>
          </a:p>
        </p:txBody>
      </p:sp>
      <p:sp>
        <p:nvSpPr>
          <p:cNvPr id="79" name="Content Placeholder 2">
            <a:extLst>
              <a:ext uri="{FF2B5EF4-FFF2-40B4-BE49-F238E27FC236}">
                <a16:creationId xmlns:a16="http://schemas.microsoft.com/office/drawing/2014/main" id="{CB4F40D1-7D03-4C50-B077-7500D2E94657}"/>
              </a:ext>
            </a:extLst>
          </p:cNvPr>
          <p:cNvSpPr txBox="1">
            <a:spLocks/>
          </p:cNvSpPr>
          <p:nvPr/>
        </p:nvSpPr>
        <p:spPr>
          <a:xfrm>
            <a:off x="4661872" y="2061762"/>
            <a:ext cx="3279257"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mn-lt"/>
                <a:cs typeface="Amazon Ember" panose="020B0603020204020204" pitchFamily="34" charset="0"/>
              </a:rPr>
              <a:t>Label the visualization</a:t>
            </a:r>
            <a:r>
              <a:rPr lang="en-US" sz="1333" dirty="0">
                <a:latin typeface="+mn-lt"/>
                <a:cs typeface="Amazon Ember" panose="020B0603020204020204" pitchFamily="34" charset="0"/>
              </a:rPr>
              <a:t> to associate code with business processes, making it easier to refactor following Domain Driven Design.</a:t>
            </a:r>
            <a:endParaRPr lang="en-US" sz="1333" dirty="0">
              <a:solidFill>
                <a:schemeClr val="tx2"/>
              </a:solidFill>
              <a:latin typeface="+mn-lt"/>
              <a:cs typeface="Amazon Ember" panose="020B0603020204020204" pitchFamily="34" charset="0"/>
            </a:endParaRPr>
          </a:p>
        </p:txBody>
      </p:sp>
      <p:sp>
        <p:nvSpPr>
          <p:cNvPr id="8" name="Rounded Rectangle 3">
            <a:extLst>
              <a:ext uri="{FF2B5EF4-FFF2-40B4-BE49-F238E27FC236}">
                <a16:creationId xmlns:a16="http://schemas.microsoft.com/office/drawing/2014/main" id="{05C83921-E1DC-4ADB-95A4-6B5A5F6A029F}"/>
              </a:ext>
            </a:extLst>
          </p:cNvPr>
          <p:cNvSpPr/>
          <p:nvPr/>
        </p:nvSpPr>
        <p:spPr>
          <a:xfrm>
            <a:off x="10808208" y="265176"/>
            <a:ext cx="1192259" cy="1217958"/>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Microservice Extractor for .NET </a:t>
            </a:r>
          </a:p>
        </p:txBody>
      </p:sp>
      <p:grpSp>
        <p:nvGrpSpPr>
          <p:cNvPr id="2" name="Group 1">
            <a:extLst>
              <a:ext uri="{FF2B5EF4-FFF2-40B4-BE49-F238E27FC236}">
                <a16:creationId xmlns:a16="http://schemas.microsoft.com/office/drawing/2014/main" id="{C0A842C7-EAE8-44C3-9644-9135A2BE958F}"/>
              </a:ext>
            </a:extLst>
          </p:cNvPr>
          <p:cNvGrpSpPr/>
          <p:nvPr/>
        </p:nvGrpSpPr>
        <p:grpSpPr>
          <a:xfrm>
            <a:off x="0" y="1202312"/>
            <a:ext cx="12192000" cy="5038153"/>
            <a:chOff x="0" y="1202312"/>
            <a:chExt cx="12192000" cy="5038153"/>
          </a:xfrm>
        </p:grpSpPr>
        <p:sp>
          <p:nvSpPr>
            <p:cNvPr id="73" name="TextBox 72"/>
            <p:cNvSpPr txBox="1"/>
            <p:nvPr/>
          </p:nvSpPr>
          <p:spPr>
            <a:xfrm>
              <a:off x="0" y="5891587"/>
              <a:ext cx="12192000" cy="348878"/>
            </a:xfrm>
            <a:prstGeom prst="rect">
              <a:avLst/>
            </a:prstGeom>
            <a:noFill/>
          </p:spPr>
          <p:txBody>
            <a:bodyPr wrap="square" rtlCol="0">
              <a:spAutoFit/>
            </a:bodyPr>
            <a:lstStyle/>
            <a:p>
              <a:pPr algn="ctr"/>
              <a:r>
                <a:rPr lang="en-US" sz="1667" dirty="0">
                  <a:ea typeface="Amazon Ember" panose="020B0603020204020204" pitchFamily="34" charset="0"/>
                  <a:cs typeface="Amazon Ember" panose="020B0603020204020204" pitchFamily="34" charset="0"/>
                  <a:hlinkClick r:id="rId3"/>
                </a:rPr>
                <a:t>https://aws.amazon.com/microservice-extractor/</a:t>
              </a:r>
              <a:endParaRPr lang="en-US" sz="1667" dirty="0">
                <a:ea typeface="Amazon Ember" panose="020B0603020204020204" pitchFamily="34" charset="0"/>
                <a:cs typeface="Amazon Ember" panose="020B0603020204020204" pitchFamily="34" charset="0"/>
              </a:endParaRPr>
            </a:p>
          </p:txBody>
        </p:sp>
        <p:sp>
          <p:nvSpPr>
            <p:cNvPr id="75" name="Rectangle 74"/>
            <p:cNvSpPr/>
            <p:nvPr/>
          </p:nvSpPr>
          <p:spPr>
            <a:xfrm>
              <a:off x="0" y="1202312"/>
              <a:ext cx="12192000" cy="425822"/>
            </a:xfrm>
            <a:prstGeom prst="rect">
              <a:avLst/>
            </a:prstGeom>
          </p:spPr>
          <p:txBody>
            <a:bodyPr wrap="square">
              <a:spAutoFit/>
            </a:bodyPr>
            <a:lstStyle/>
            <a:p>
              <a:pPr algn="ctr"/>
              <a:r>
                <a:rPr lang="en-US" sz="2167" dirty="0">
                  <a:solidFill>
                    <a:schemeClr val="accent5"/>
                  </a:solidFill>
                </a:rPr>
                <a:t>Simplify refactoring .NET applications</a:t>
              </a:r>
            </a:p>
          </p:txBody>
        </p:sp>
        <p:pic>
          <p:nvPicPr>
            <p:cNvPr id="5" name="Picture 4">
              <a:extLst>
                <a:ext uri="{FF2B5EF4-FFF2-40B4-BE49-F238E27FC236}">
                  <a16:creationId xmlns:a16="http://schemas.microsoft.com/office/drawing/2014/main" id="{CC71D95B-4D45-4E0D-BCFF-E3AFCC1739AE}"/>
                </a:ext>
              </a:extLst>
            </p:cNvPr>
            <p:cNvPicPr>
              <a:picLocks noChangeAspect="1"/>
            </p:cNvPicPr>
            <p:nvPr/>
          </p:nvPicPr>
          <p:blipFill>
            <a:blip r:embed="rId4"/>
            <a:stretch>
              <a:fillRect/>
            </a:stretch>
          </p:blipFill>
          <p:spPr>
            <a:xfrm>
              <a:off x="2115359" y="3429000"/>
              <a:ext cx="8019915" cy="2197429"/>
            </a:xfrm>
            <a:prstGeom prst="rect">
              <a:avLst/>
            </a:prstGeom>
          </p:spPr>
        </p:pic>
      </p:grpSp>
      <p:pic>
        <p:nvPicPr>
          <p:cNvPr id="9" name="Picture 8">
            <a:extLst>
              <a:ext uri="{FF2B5EF4-FFF2-40B4-BE49-F238E27FC236}">
                <a16:creationId xmlns:a16="http://schemas.microsoft.com/office/drawing/2014/main" id="{1FB11B28-5E19-4FF2-8899-FC3842740B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3679" y="970744"/>
            <a:ext cx="492878" cy="492878"/>
          </a:xfrm>
          <a:prstGeom prst="rect">
            <a:avLst/>
          </a:prstGeom>
        </p:spPr>
      </p:pic>
      <p:sp>
        <p:nvSpPr>
          <p:cNvPr id="11" name="Content Placeholder 2">
            <a:extLst>
              <a:ext uri="{FF2B5EF4-FFF2-40B4-BE49-F238E27FC236}">
                <a16:creationId xmlns:a16="http://schemas.microsoft.com/office/drawing/2014/main" id="{2F9E3FC3-FB66-437D-85DD-8DD6944976B4}"/>
              </a:ext>
            </a:extLst>
          </p:cNvPr>
          <p:cNvSpPr txBox="1">
            <a:spLocks/>
          </p:cNvSpPr>
          <p:nvPr/>
        </p:nvSpPr>
        <p:spPr>
          <a:xfrm>
            <a:off x="8334309" y="1997347"/>
            <a:ext cx="2919469"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mn-lt"/>
                <a:cs typeface="Amazon Ember" panose="020B0603020204020204" pitchFamily="34" charset="0"/>
              </a:rPr>
              <a:t>Refactor monolithic codebases</a:t>
            </a:r>
            <a:r>
              <a:rPr lang="en-US" sz="1333" dirty="0">
                <a:latin typeface="+mn-lt"/>
                <a:cs typeface="Amazon Ember" panose="020B0603020204020204" pitchFamily="34" charset="0"/>
              </a:rPr>
              <a:t> into smaller code projects for teams to independently develop, build, deploy, and operate.</a:t>
            </a:r>
            <a:endParaRPr lang="en-US" sz="1333" dirty="0">
              <a:solidFill>
                <a:schemeClr val="tx2"/>
              </a:solidFill>
              <a:latin typeface="+mn-lt"/>
              <a:cs typeface="Amazon Ember" panose="020B0603020204020204" pitchFamily="34" charset="0"/>
            </a:endParaRPr>
          </a:p>
        </p:txBody>
      </p:sp>
    </p:spTree>
    <p:extLst>
      <p:ext uri="{BB962C8B-B14F-4D97-AF65-F5344CB8AC3E}">
        <p14:creationId xmlns:p14="http://schemas.microsoft.com/office/powerpoint/2010/main" val="274243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1000"/>
                                        <p:tgtEl>
                                          <p:spTgt spid="7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1000"/>
                                        <p:tgtEl>
                                          <p:spTgt spid="79"/>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C13058-331E-43C7-9620-8A5C608068DB}"/>
              </a:ext>
            </a:extLst>
          </p:cNvPr>
          <p:cNvSpPr>
            <a:spLocks noGrp="1"/>
          </p:cNvSpPr>
          <p:nvPr>
            <p:ph type="title"/>
          </p:nvPr>
        </p:nvSpPr>
        <p:spPr>
          <a:xfrm>
            <a:off x="609600" y="3050435"/>
            <a:ext cx="7823200" cy="757130"/>
          </a:xfrm>
        </p:spPr>
        <p:txBody>
          <a:bodyPr/>
          <a:lstStyle/>
          <a:p>
            <a:r>
              <a:rPr lang="en-US" dirty="0"/>
              <a:t>Wrap up</a:t>
            </a:r>
          </a:p>
        </p:txBody>
      </p:sp>
    </p:spTree>
    <p:extLst>
      <p:ext uri="{BB962C8B-B14F-4D97-AF65-F5344CB8AC3E}">
        <p14:creationId xmlns:p14="http://schemas.microsoft.com/office/powerpoint/2010/main" val="261622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0D71D-8AE2-44F2-94F7-FBF741FF836B}"/>
              </a:ext>
            </a:extLst>
          </p:cNvPr>
          <p:cNvSpPr>
            <a:spLocks noGrp="1"/>
          </p:cNvSpPr>
          <p:nvPr>
            <p:ph type="title"/>
          </p:nvPr>
        </p:nvSpPr>
        <p:spPr/>
        <p:txBody>
          <a:bodyPr/>
          <a:lstStyle/>
          <a:p>
            <a:r>
              <a:rPr lang="en-US" dirty="0"/>
              <a:t>AWS Compute Services for .NET</a:t>
            </a:r>
          </a:p>
        </p:txBody>
      </p:sp>
      <p:sp>
        <p:nvSpPr>
          <p:cNvPr id="3" name="Slide Number Placeholder 2">
            <a:extLst>
              <a:ext uri="{FF2B5EF4-FFF2-40B4-BE49-F238E27FC236}">
                <a16:creationId xmlns:a16="http://schemas.microsoft.com/office/drawing/2014/main" id="{2CDB0591-F4A5-4C8C-9DEE-FB7B165CA6C2}"/>
              </a:ext>
            </a:extLst>
          </p:cNvPr>
          <p:cNvSpPr>
            <a:spLocks noGrp="1"/>
          </p:cNvSpPr>
          <p:nvPr>
            <p:ph type="sldNum" sz="quarter" idx="12"/>
          </p:nvPr>
        </p:nvSpPr>
        <p:spPr/>
        <p:txBody>
          <a:bodyPr/>
          <a:lstStyle/>
          <a:p>
            <a:fld id="{EB4B8DE2-A4E8-46E4-8BBF-D75455EFF32C}" type="slidenum">
              <a:rPr lang="en-US" smtClean="0"/>
              <a:pPr/>
              <a:t>32</a:t>
            </a:fld>
            <a:endParaRPr lang="en-US"/>
          </a:p>
        </p:txBody>
      </p:sp>
      <p:grpSp>
        <p:nvGrpSpPr>
          <p:cNvPr id="33" name="Group 32">
            <a:extLst>
              <a:ext uri="{FF2B5EF4-FFF2-40B4-BE49-F238E27FC236}">
                <a16:creationId xmlns:a16="http://schemas.microsoft.com/office/drawing/2014/main" id="{99A658C9-4525-40A9-9818-60552A7B7872}"/>
              </a:ext>
            </a:extLst>
          </p:cNvPr>
          <p:cNvGrpSpPr/>
          <p:nvPr/>
        </p:nvGrpSpPr>
        <p:grpSpPr>
          <a:xfrm>
            <a:off x="10491191" y="3483153"/>
            <a:ext cx="1412633" cy="937012"/>
            <a:chOff x="4159264" y="1089418"/>
            <a:chExt cx="1412633" cy="937012"/>
          </a:xfrm>
        </p:grpSpPr>
        <p:sp>
          <p:nvSpPr>
            <p:cNvPr id="59" name="TextBox 35">
              <a:extLst>
                <a:ext uri="{FF2B5EF4-FFF2-40B4-BE49-F238E27FC236}">
                  <a16:creationId xmlns:a16="http://schemas.microsoft.com/office/drawing/2014/main" id="{F139BC6D-F55D-4260-A0EB-20AC20AB21F6}"/>
                </a:ext>
              </a:extLst>
            </p:cNvPr>
            <p:cNvSpPr txBox="1"/>
            <p:nvPr/>
          </p:nvSpPr>
          <p:spPr>
            <a:xfrm>
              <a:off x="4159264" y="1718653"/>
              <a:ext cx="141263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AWS Lambda</a:t>
              </a:r>
            </a:p>
          </p:txBody>
        </p:sp>
        <p:pic>
          <p:nvPicPr>
            <p:cNvPr id="60" name="Graphic 44">
              <a:extLst>
                <a:ext uri="{FF2B5EF4-FFF2-40B4-BE49-F238E27FC236}">
                  <a16:creationId xmlns:a16="http://schemas.microsoft.com/office/drawing/2014/main" id="{63692CF1-34C5-4396-BB50-1A3043FAD7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1417" y="1089418"/>
              <a:ext cx="588328" cy="588328"/>
            </a:xfrm>
            <a:prstGeom prst="rect">
              <a:avLst/>
            </a:prstGeom>
          </p:spPr>
        </p:pic>
      </p:grpSp>
      <p:grpSp>
        <p:nvGrpSpPr>
          <p:cNvPr id="34" name="Group 33">
            <a:extLst>
              <a:ext uri="{FF2B5EF4-FFF2-40B4-BE49-F238E27FC236}">
                <a16:creationId xmlns:a16="http://schemas.microsoft.com/office/drawing/2014/main" id="{3E7A2AD2-EEC9-4DC0-AFA0-D5F627BCA602}"/>
              </a:ext>
            </a:extLst>
          </p:cNvPr>
          <p:cNvGrpSpPr/>
          <p:nvPr/>
        </p:nvGrpSpPr>
        <p:grpSpPr>
          <a:xfrm>
            <a:off x="1318512" y="3490617"/>
            <a:ext cx="1859171" cy="888807"/>
            <a:chOff x="1687187" y="1140449"/>
            <a:chExt cx="2301904" cy="1057076"/>
          </a:xfrm>
        </p:grpSpPr>
        <p:sp>
          <p:nvSpPr>
            <p:cNvPr id="57" name="TextBox 38">
              <a:extLst>
                <a:ext uri="{FF2B5EF4-FFF2-40B4-BE49-F238E27FC236}">
                  <a16:creationId xmlns:a16="http://schemas.microsoft.com/office/drawing/2014/main" id="{D90BC33B-4716-4E78-A3D8-E50CF5A22B30}"/>
                </a:ext>
              </a:extLst>
            </p:cNvPr>
            <p:cNvSpPr txBox="1"/>
            <p:nvPr/>
          </p:nvSpPr>
          <p:spPr>
            <a:xfrm>
              <a:off x="1687187" y="1889748"/>
              <a:ext cx="2301904"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AWS Elastic Beanstalk</a:t>
              </a:r>
            </a:p>
          </p:txBody>
        </p:sp>
        <p:pic>
          <p:nvPicPr>
            <p:cNvPr id="58" name="Graphic 39">
              <a:extLst>
                <a:ext uri="{FF2B5EF4-FFF2-40B4-BE49-F238E27FC236}">
                  <a16:creationId xmlns:a16="http://schemas.microsoft.com/office/drawing/2014/main" id="{E252A01B-E968-4AEC-99D5-C7D6527D2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2067" y="1140449"/>
              <a:ext cx="721465" cy="711200"/>
            </a:xfrm>
            <a:prstGeom prst="rect">
              <a:avLst/>
            </a:prstGeom>
          </p:spPr>
        </p:pic>
      </p:grpSp>
      <p:grpSp>
        <p:nvGrpSpPr>
          <p:cNvPr id="35" name="Group 34">
            <a:extLst>
              <a:ext uri="{FF2B5EF4-FFF2-40B4-BE49-F238E27FC236}">
                <a16:creationId xmlns:a16="http://schemas.microsoft.com/office/drawing/2014/main" id="{2593E58E-C963-4AE2-A1EF-7215497DAAEA}"/>
              </a:ext>
            </a:extLst>
          </p:cNvPr>
          <p:cNvGrpSpPr/>
          <p:nvPr/>
        </p:nvGrpSpPr>
        <p:grpSpPr>
          <a:xfrm>
            <a:off x="288177" y="3490614"/>
            <a:ext cx="1246601" cy="873186"/>
            <a:chOff x="8793683" y="1559842"/>
            <a:chExt cx="1513305" cy="1055083"/>
          </a:xfrm>
        </p:grpSpPr>
        <p:sp>
          <p:nvSpPr>
            <p:cNvPr id="55" name="TextBox 41">
              <a:extLst>
                <a:ext uri="{FF2B5EF4-FFF2-40B4-BE49-F238E27FC236}">
                  <a16:creationId xmlns:a16="http://schemas.microsoft.com/office/drawing/2014/main" id="{DD9CCA91-E37B-4809-9FB9-85BD9C45940E}"/>
                </a:ext>
              </a:extLst>
            </p:cNvPr>
            <p:cNvSpPr txBox="1"/>
            <p:nvPr/>
          </p:nvSpPr>
          <p:spPr>
            <a:xfrm>
              <a:off x="8793683" y="2307148"/>
              <a:ext cx="151330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Amazon EC2</a:t>
              </a:r>
            </a:p>
          </p:txBody>
        </p:sp>
        <p:pic>
          <p:nvPicPr>
            <p:cNvPr id="56" name="Graphic 8">
              <a:extLst>
                <a:ext uri="{FF2B5EF4-FFF2-40B4-BE49-F238E27FC236}">
                  <a16:creationId xmlns:a16="http://schemas.microsoft.com/office/drawing/2014/main" id="{30C25905-383C-496D-8EF4-36793BEC7A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4735" y="1559842"/>
              <a:ext cx="711200" cy="711200"/>
            </a:xfrm>
            <a:prstGeom prst="rect">
              <a:avLst/>
            </a:prstGeom>
          </p:spPr>
        </p:pic>
      </p:grpSp>
      <p:grpSp>
        <p:nvGrpSpPr>
          <p:cNvPr id="36" name="Group 35">
            <a:extLst>
              <a:ext uri="{FF2B5EF4-FFF2-40B4-BE49-F238E27FC236}">
                <a16:creationId xmlns:a16="http://schemas.microsoft.com/office/drawing/2014/main" id="{E7749207-DDA9-4D43-B02A-8AB817C18DFC}"/>
              </a:ext>
            </a:extLst>
          </p:cNvPr>
          <p:cNvGrpSpPr/>
          <p:nvPr/>
        </p:nvGrpSpPr>
        <p:grpSpPr>
          <a:xfrm>
            <a:off x="4013485" y="3501348"/>
            <a:ext cx="2301904" cy="1146341"/>
            <a:chOff x="5872284" y="4488384"/>
            <a:chExt cx="2301904" cy="1146341"/>
          </a:xfrm>
        </p:grpSpPr>
        <p:sp>
          <p:nvSpPr>
            <p:cNvPr id="53" name="TextBox 44">
              <a:extLst>
                <a:ext uri="{FF2B5EF4-FFF2-40B4-BE49-F238E27FC236}">
                  <a16:creationId xmlns:a16="http://schemas.microsoft.com/office/drawing/2014/main" id="{CC438F5C-2C8D-4746-B391-2FB81B74ED0F}"/>
                </a:ext>
              </a:extLst>
            </p:cNvPr>
            <p:cNvSpPr txBox="1"/>
            <p:nvPr/>
          </p:nvSpPr>
          <p:spPr>
            <a:xfrm>
              <a:off x="5872284" y="5111505"/>
              <a:ext cx="230190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Amazon Elastic</a:t>
              </a:r>
              <a:br>
                <a:rPr lang="en-US" sz="1400" dirty="0"/>
              </a:br>
              <a:r>
                <a:rPr lang="en-US" sz="1400" dirty="0"/>
                <a:t>Container Service</a:t>
              </a:r>
            </a:p>
          </p:txBody>
        </p:sp>
        <p:pic>
          <p:nvPicPr>
            <p:cNvPr id="54" name="Graphic 30">
              <a:extLst>
                <a:ext uri="{FF2B5EF4-FFF2-40B4-BE49-F238E27FC236}">
                  <a16:creationId xmlns:a16="http://schemas.microsoft.com/office/drawing/2014/main" id="{C90F181B-1232-4051-9F78-E80372AE22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80155" y="4488384"/>
              <a:ext cx="596022" cy="596022"/>
            </a:xfrm>
            <a:prstGeom prst="rect">
              <a:avLst/>
            </a:prstGeom>
          </p:spPr>
        </p:pic>
      </p:grpSp>
      <p:grpSp>
        <p:nvGrpSpPr>
          <p:cNvPr id="37" name="Group 36">
            <a:extLst>
              <a:ext uri="{FF2B5EF4-FFF2-40B4-BE49-F238E27FC236}">
                <a16:creationId xmlns:a16="http://schemas.microsoft.com/office/drawing/2014/main" id="{86D47F84-F12A-4A07-9FFC-95A57D3A3B66}"/>
              </a:ext>
            </a:extLst>
          </p:cNvPr>
          <p:cNvGrpSpPr/>
          <p:nvPr/>
        </p:nvGrpSpPr>
        <p:grpSpPr>
          <a:xfrm>
            <a:off x="7573093" y="3486191"/>
            <a:ext cx="1377175" cy="940820"/>
            <a:chOff x="3342932" y="3742570"/>
            <a:chExt cx="1377175" cy="940820"/>
          </a:xfrm>
        </p:grpSpPr>
        <p:sp>
          <p:nvSpPr>
            <p:cNvPr id="51" name="TextBox 47">
              <a:extLst>
                <a:ext uri="{FF2B5EF4-FFF2-40B4-BE49-F238E27FC236}">
                  <a16:creationId xmlns:a16="http://schemas.microsoft.com/office/drawing/2014/main" id="{CD70D614-BC25-4713-A10B-F79439C89623}"/>
                </a:ext>
              </a:extLst>
            </p:cNvPr>
            <p:cNvSpPr txBox="1"/>
            <p:nvPr/>
          </p:nvSpPr>
          <p:spPr>
            <a:xfrm>
              <a:off x="3342932" y="4375613"/>
              <a:ext cx="137717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AWS </a:t>
              </a:r>
              <a:r>
                <a:rPr lang="en-US" sz="1400" dirty="0" err="1"/>
                <a:t>Fargate</a:t>
              </a:r>
              <a:endParaRPr lang="en-US" sz="1400" dirty="0"/>
            </a:p>
          </p:txBody>
        </p:sp>
        <p:pic>
          <p:nvPicPr>
            <p:cNvPr id="52" name="Graphic 7">
              <a:extLst>
                <a:ext uri="{FF2B5EF4-FFF2-40B4-BE49-F238E27FC236}">
                  <a16:creationId xmlns:a16="http://schemas.microsoft.com/office/drawing/2014/main" id="{5C25F7D1-92EB-4830-A9E3-E9998E7A95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37356" y="3742570"/>
              <a:ext cx="588328" cy="588328"/>
            </a:xfrm>
            <a:prstGeom prst="rect">
              <a:avLst/>
            </a:prstGeom>
          </p:spPr>
        </p:pic>
      </p:grpSp>
      <p:sp>
        <p:nvSpPr>
          <p:cNvPr id="38" name="TextBox 49">
            <a:extLst>
              <a:ext uri="{FF2B5EF4-FFF2-40B4-BE49-F238E27FC236}">
                <a16:creationId xmlns:a16="http://schemas.microsoft.com/office/drawing/2014/main" id="{8879B9D5-AC5E-4DF4-B24C-4EC98001A161}"/>
              </a:ext>
            </a:extLst>
          </p:cNvPr>
          <p:cNvSpPr txBox="1"/>
          <p:nvPr/>
        </p:nvSpPr>
        <p:spPr>
          <a:xfrm>
            <a:off x="2585866" y="1724990"/>
            <a:ext cx="411823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ea typeface="Amazon Ember" panose="020B0603020204020204" pitchFamily="34" charset="0"/>
                <a:cs typeface="Amazon Ember" panose="020B0603020204020204" pitchFamily="34" charset="0"/>
              </a:rPr>
              <a:t>.NET Framework</a:t>
            </a:r>
          </a:p>
        </p:txBody>
      </p:sp>
      <p:sp>
        <p:nvSpPr>
          <p:cNvPr id="39" name="Right Brace 38">
            <a:extLst>
              <a:ext uri="{FF2B5EF4-FFF2-40B4-BE49-F238E27FC236}">
                <a16:creationId xmlns:a16="http://schemas.microsoft.com/office/drawing/2014/main" id="{579BC099-C85C-4442-9CFF-CC762F68C44C}"/>
              </a:ext>
            </a:extLst>
          </p:cNvPr>
          <p:cNvSpPr/>
          <p:nvPr/>
        </p:nvSpPr>
        <p:spPr>
          <a:xfrm rot="16200000">
            <a:off x="4203445" y="-1568622"/>
            <a:ext cx="769562" cy="8600100"/>
          </a:xfrm>
          <a:prstGeom prst="righ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0" name="TextBox 51">
            <a:extLst>
              <a:ext uri="{FF2B5EF4-FFF2-40B4-BE49-F238E27FC236}">
                <a16:creationId xmlns:a16="http://schemas.microsoft.com/office/drawing/2014/main" id="{8DF7F67E-ADE4-43CF-BE63-01F320C18946}"/>
              </a:ext>
            </a:extLst>
          </p:cNvPr>
          <p:cNvSpPr txBox="1"/>
          <p:nvPr/>
        </p:nvSpPr>
        <p:spPr>
          <a:xfrm>
            <a:off x="5596147" y="5701990"/>
            <a:ext cx="93931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dirty="0">
                <a:ea typeface="Amazon Ember" panose="020B0603020204020204" pitchFamily="34" charset="0"/>
                <a:cs typeface="Amazon Ember" panose="020B0603020204020204" pitchFamily="34" charset="0"/>
              </a:rPr>
              <a:t>.NET </a:t>
            </a:r>
          </a:p>
        </p:txBody>
      </p:sp>
      <p:grpSp>
        <p:nvGrpSpPr>
          <p:cNvPr id="41" name="Group 40">
            <a:extLst>
              <a:ext uri="{FF2B5EF4-FFF2-40B4-BE49-F238E27FC236}">
                <a16:creationId xmlns:a16="http://schemas.microsoft.com/office/drawing/2014/main" id="{6CDDC98C-0C1D-4F07-B919-F13260BFCD25}"/>
              </a:ext>
            </a:extLst>
          </p:cNvPr>
          <p:cNvGrpSpPr/>
          <p:nvPr/>
        </p:nvGrpSpPr>
        <p:grpSpPr>
          <a:xfrm>
            <a:off x="5899567" y="3501348"/>
            <a:ext cx="1754972" cy="1361785"/>
            <a:chOff x="4286140" y="4351412"/>
            <a:chExt cx="1754972" cy="1361785"/>
          </a:xfrm>
        </p:grpSpPr>
        <p:sp>
          <p:nvSpPr>
            <p:cNvPr id="49" name="TextBox 53">
              <a:extLst>
                <a:ext uri="{FF2B5EF4-FFF2-40B4-BE49-F238E27FC236}">
                  <a16:creationId xmlns:a16="http://schemas.microsoft.com/office/drawing/2014/main" id="{B0277077-4682-4C36-8373-1F9918F0CA3B}"/>
                </a:ext>
              </a:extLst>
            </p:cNvPr>
            <p:cNvSpPr txBox="1"/>
            <p:nvPr/>
          </p:nvSpPr>
          <p:spPr>
            <a:xfrm>
              <a:off x="4286140" y="4974533"/>
              <a:ext cx="1754972"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Amazon Elastic Container Service for Kubernetes</a:t>
              </a:r>
            </a:p>
          </p:txBody>
        </p:sp>
        <p:pic>
          <p:nvPicPr>
            <p:cNvPr id="50" name="Graphic 43">
              <a:extLst>
                <a:ext uri="{FF2B5EF4-FFF2-40B4-BE49-F238E27FC236}">
                  <a16:creationId xmlns:a16="http://schemas.microsoft.com/office/drawing/2014/main" id="{5179D01D-9817-4C4E-9725-B971A92438E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7916" y="4351412"/>
              <a:ext cx="596022" cy="596022"/>
            </a:xfrm>
            <a:prstGeom prst="rect">
              <a:avLst/>
            </a:prstGeom>
          </p:spPr>
        </p:pic>
      </p:grpSp>
      <p:sp>
        <p:nvSpPr>
          <p:cNvPr id="42" name="Right Brace 41">
            <a:extLst>
              <a:ext uri="{FF2B5EF4-FFF2-40B4-BE49-F238E27FC236}">
                <a16:creationId xmlns:a16="http://schemas.microsoft.com/office/drawing/2014/main" id="{F19A0A72-1832-4FC3-9242-6588826AD14B}"/>
              </a:ext>
            </a:extLst>
          </p:cNvPr>
          <p:cNvSpPr/>
          <p:nvPr/>
        </p:nvSpPr>
        <p:spPr>
          <a:xfrm rot="5400000" flipV="1">
            <a:off x="5608939" y="-685153"/>
            <a:ext cx="941257" cy="11582783"/>
          </a:xfrm>
          <a:prstGeom prst="righ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pic>
        <p:nvPicPr>
          <p:cNvPr id="43" name="Picture 42">
            <a:extLst>
              <a:ext uri="{FF2B5EF4-FFF2-40B4-BE49-F238E27FC236}">
                <a16:creationId xmlns:a16="http://schemas.microsoft.com/office/drawing/2014/main" id="{82FFEB0C-2CF3-4ECF-8751-42B0835E2D75}"/>
              </a:ext>
            </a:extLst>
          </p:cNvPr>
          <p:cNvPicPr>
            <a:picLocks noChangeAspect="1"/>
          </p:cNvPicPr>
          <p:nvPr/>
        </p:nvPicPr>
        <p:blipFill>
          <a:blip r:embed="rId14"/>
          <a:stretch>
            <a:fillRect/>
          </a:stretch>
        </p:blipFill>
        <p:spPr>
          <a:xfrm>
            <a:off x="10226891" y="2544448"/>
            <a:ext cx="472804" cy="571762"/>
          </a:xfrm>
          <a:prstGeom prst="rect">
            <a:avLst/>
          </a:prstGeom>
        </p:spPr>
      </p:pic>
      <p:grpSp>
        <p:nvGrpSpPr>
          <p:cNvPr id="44" name="Group 43">
            <a:extLst>
              <a:ext uri="{FF2B5EF4-FFF2-40B4-BE49-F238E27FC236}">
                <a16:creationId xmlns:a16="http://schemas.microsoft.com/office/drawing/2014/main" id="{0FD694AB-65F3-428E-9748-D707C8A9ABBD}"/>
              </a:ext>
            </a:extLst>
          </p:cNvPr>
          <p:cNvGrpSpPr/>
          <p:nvPr/>
        </p:nvGrpSpPr>
        <p:grpSpPr>
          <a:xfrm>
            <a:off x="2961417" y="3483153"/>
            <a:ext cx="1422082" cy="1152455"/>
            <a:chOff x="967573" y="2954559"/>
            <a:chExt cx="1760729" cy="1372939"/>
          </a:xfrm>
        </p:grpSpPr>
        <p:sp>
          <p:nvSpPr>
            <p:cNvPr id="47" name="TextBox 58">
              <a:extLst>
                <a:ext uri="{FF2B5EF4-FFF2-40B4-BE49-F238E27FC236}">
                  <a16:creationId xmlns:a16="http://schemas.microsoft.com/office/drawing/2014/main" id="{27C8AA36-2C4A-4117-84A4-119158D15D8E}"/>
                </a:ext>
              </a:extLst>
            </p:cNvPr>
            <p:cNvSpPr txBox="1"/>
            <p:nvPr/>
          </p:nvSpPr>
          <p:spPr>
            <a:xfrm>
              <a:off x="967573" y="3704177"/>
              <a:ext cx="1760729" cy="623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Amazon </a:t>
              </a:r>
              <a:r>
                <a:rPr lang="en-US" sz="1400" dirty="0" err="1"/>
                <a:t>Lightsail</a:t>
              </a:r>
              <a:endParaRPr lang="en-US" sz="1400" dirty="0"/>
            </a:p>
          </p:txBody>
        </p:sp>
        <p:pic>
          <p:nvPicPr>
            <p:cNvPr id="48" name="Picture 47">
              <a:extLst>
                <a:ext uri="{FF2B5EF4-FFF2-40B4-BE49-F238E27FC236}">
                  <a16:creationId xmlns:a16="http://schemas.microsoft.com/office/drawing/2014/main" id="{8DA5C997-0AD4-4A5C-AD18-7E224F43FFB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8253" y="2954559"/>
              <a:ext cx="721465" cy="710051"/>
            </a:xfrm>
            <a:prstGeom prst="rect">
              <a:avLst/>
            </a:prstGeom>
          </p:spPr>
        </p:pic>
      </p:grpSp>
      <p:sp>
        <p:nvSpPr>
          <p:cNvPr id="45" name="TextBox 18">
            <a:extLst>
              <a:ext uri="{FF2B5EF4-FFF2-40B4-BE49-F238E27FC236}">
                <a16:creationId xmlns:a16="http://schemas.microsoft.com/office/drawing/2014/main" id="{291089A4-14E7-4071-8A0C-4565821E98CF}"/>
              </a:ext>
            </a:extLst>
          </p:cNvPr>
          <p:cNvSpPr txBox="1">
            <a:spLocks noChangeArrowheads="1"/>
          </p:cNvSpPr>
          <p:nvPr/>
        </p:nvSpPr>
        <p:spPr bwMode="auto">
          <a:xfrm>
            <a:off x="8952486" y="4119234"/>
            <a:ext cx="17549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400" dirty="0">
                <a:latin typeface="Arial" panose="020B0604020202020204" pitchFamily="34" charset="0"/>
                <a:ea typeface="Amazon Ember" panose="020B0603020204020204" pitchFamily="34" charset="0"/>
                <a:cs typeface="Arial" panose="020B0604020202020204" pitchFamily="34" charset="0"/>
              </a:rPr>
              <a:t>AWS App Runner</a:t>
            </a:r>
          </a:p>
        </p:txBody>
      </p:sp>
      <p:pic>
        <p:nvPicPr>
          <p:cNvPr id="46" name="Graphic 7">
            <a:extLst>
              <a:ext uri="{FF2B5EF4-FFF2-40B4-BE49-F238E27FC236}">
                <a16:creationId xmlns:a16="http://schemas.microsoft.com/office/drawing/2014/main" id="{87D2A935-664D-4A28-9951-7405C9CB41CF}"/>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535808" y="3483153"/>
            <a:ext cx="588328" cy="58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889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4EC0-1192-4DDF-8D39-A6F5FBBF15DA}"/>
              </a:ext>
            </a:extLst>
          </p:cNvPr>
          <p:cNvSpPr>
            <a:spLocks noGrp="1"/>
          </p:cNvSpPr>
          <p:nvPr>
            <p:ph type="title"/>
          </p:nvPr>
        </p:nvSpPr>
        <p:spPr/>
        <p:txBody>
          <a:bodyPr/>
          <a:lstStyle/>
          <a:p>
            <a:r>
              <a:rPr lang="en-US" dirty="0"/>
              <a:t>Don’t forget the most important key takeaway</a:t>
            </a:r>
          </a:p>
        </p:txBody>
      </p:sp>
      <p:sp>
        <p:nvSpPr>
          <p:cNvPr id="4" name="Slide Number Placeholder 3">
            <a:extLst>
              <a:ext uri="{FF2B5EF4-FFF2-40B4-BE49-F238E27FC236}">
                <a16:creationId xmlns:a16="http://schemas.microsoft.com/office/drawing/2014/main" id="{27FC42B9-9996-4962-9A56-50F1BB321D8B}"/>
              </a:ext>
            </a:extLst>
          </p:cNvPr>
          <p:cNvSpPr>
            <a:spLocks noGrp="1"/>
          </p:cNvSpPr>
          <p:nvPr>
            <p:ph type="sldNum" sz="quarter" idx="12"/>
          </p:nvPr>
        </p:nvSpPr>
        <p:spPr/>
        <p:txBody>
          <a:bodyPr/>
          <a:lstStyle/>
          <a:p>
            <a:fld id="{EB4B8DE2-A4E8-46E4-8BBF-D75455EFF32C}" type="slidenum">
              <a:rPr lang="en-US" smtClean="0"/>
              <a:pPr/>
              <a:t>33</a:t>
            </a:fld>
            <a:endParaRPr lang="en-US"/>
          </a:p>
        </p:txBody>
      </p:sp>
      <p:sp>
        <p:nvSpPr>
          <p:cNvPr id="5" name="Heart 4">
            <a:extLst>
              <a:ext uri="{FF2B5EF4-FFF2-40B4-BE49-F238E27FC236}">
                <a16:creationId xmlns:a16="http://schemas.microsoft.com/office/drawing/2014/main" id="{B20A423B-3875-4633-AC75-5828A0F6F574}"/>
              </a:ext>
            </a:extLst>
          </p:cNvPr>
          <p:cNvSpPr/>
          <p:nvPr/>
        </p:nvSpPr>
        <p:spPr>
          <a:xfrm>
            <a:off x="4338415" y="2602637"/>
            <a:ext cx="2589692" cy="2133530"/>
          </a:xfrm>
          <a:prstGeom prst="hear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p>
        </p:txBody>
      </p:sp>
      <p:sp>
        <p:nvSpPr>
          <p:cNvPr id="6" name="TextBox 5">
            <a:extLst>
              <a:ext uri="{FF2B5EF4-FFF2-40B4-BE49-F238E27FC236}">
                <a16:creationId xmlns:a16="http://schemas.microsoft.com/office/drawing/2014/main" id="{AD7932BC-30B5-4AE8-AE5D-A8F8146856C5}"/>
              </a:ext>
            </a:extLst>
          </p:cNvPr>
          <p:cNvSpPr txBox="1"/>
          <p:nvPr/>
        </p:nvSpPr>
        <p:spPr>
          <a:xfrm>
            <a:off x="7334919" y="2121833"/>
            <a:ext cx="4241641" cy="2400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0" dirty="0">
                <a:latin typeface="Amazon Ember" panose="020B0603020204020204" pitchFamily="34" charset="0"/>
                <a:ea typeface="Amazon Ember" panose="020B0603020204020204" pitchFamily="34" charset="0"/>
                <a:cs typeface="Amazon Ember" panose="020B0603020204020204" pitchFamily="34" charset="0"/>
              </a:rPr>
              <a:t>.NET</a:t>
            </a:r>
          </a:p>
        </p:txBody>
      </p:sp>
      <p:pic>
        <p:nvPicPr>
          <p:cNvPr id="7" name="Picture 6">
            <a:extLst>
              <a:ext uri="{FF2B5EF4-FFF2-40B4-BE49-F238E27FC236}">
                <a16:creationId xmlns:a16="http://schemas.microsoft.com/office/drawing/2014/main" id="{D988B94A-3C63-490A-9DB5-F81DADA409C9}"/>
              </a:ext>
            </a:extLst>
          </p:cNvPr>
          <p:cNvPicPr>
            <a:picLocks noChangeAspect="1"/>
          </p:cNvPicPr>
          <p:nvPr/>
        </p:nvPicPr>
        <p:blipFill>
          <a:blip r:embed="rId2"/>
          <a:srcRect/>
          <a:stretch/>
        </p:blipFill>
        <p:spPr>
          <a:xfrm>
            <a:off x="615440" y="2823726"/>
            <a:ext cx="2828314" cy="1691352"/>
          </a:xfrm>
          <a:prstGeom prst="rect">
            <a:avLst/>
          </a:prstGeom>
        </p:spPr>
      </p:pic>
    </p:spTree>
    <p:extLst>
      <p:ext uri="{BB962C8B-B14F-4D97-AF65-F5344CB8AC3E}">
        <p14:creationId xmlns:p14="http://schemas.microsoft.com/office/powerpoint/2010/main" val="288654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89BD19-965B-44B3-BE8B-064A3F536020}"/>
              </a:ext>
            </a:extLst>
          </p:cNvPr>
          <p:cNvSpPr>
            <a:spLocks noGrp="1"/>
          </p:cNvSpPr>
          <p:nvPr>
            <p:ph type="body" sz="quarter" idx="10"/>
          </p:nvPr>
        </p:nvSpPr>
        <p:spPr>
          <a:xfrm>
            <a:off x="619124" y="3621643"/>
            <a:ext cx="2390776" cy="369332"/>
          </a:xfrm>
        </p:spPr>
        <p:txBody>
          <a:bodyPr/>
          <a:lstStyle/>
          <a:p>
            <a:r>
              <a:rPr lang="en-US" dirty="0"/>
              <a:t>Isaac Levin</a:t>
            </a:r>
          </a:p>
        </p:txBody>
      </p:sp>
      <p:sp>
        <p:nvSpPr>
          <p:cNvPr id="5" name="Text Placeholder 4">
            <a:extLst>
              <a:ext uri="{FF2B5EF4-FFF2-40B4-BE49-F238E27FC236}">
                <a16:creationId xmlns:a16="http://schemas.microsoft.com/office/drawing/2014/main" id="{E762F348-6F0F-425A-BB5A-8027735530B2}"/>
              </a:ext>
            </a:extLst>
          </p:cNvPr>
          <p:cNvSpPr>
            <a:spLocks noGrp="1"/>
          </p:cNvSpPr>
          <p:nvPr>
            <p:ph type="body" sz="quarter" idx="11"/>
          </p:nvPr>
        </p:nvSpPr>
        <p:spPr>
          <a:xfrm>
            <a:off x="619124" y="3990975"/>
            <a:ext cx="4975226" cy="911019"/>
          </a:xfrm>
        </p:spPr>
        <p:txBody>
          <a:bodyPr/>
          <a:lstStyle/>
          <a:p>
            <a:endParaRPr lang="en-US" dirty="0"/>
          </a:p>
          <a:p>
            <a:r>
              <a:rPr lang="en-US" dirty="0"/>
              <a:t>Follow me on Twitter/Twitch/GitHub</a:t>
            </a:r>
          </a:p>
          <a:p>
            <a:r>
              <a:rPr lang="en-US" dirty="0"/>
              <a:t>@isaacrlevin</a:t>
            </a:r>
          </a:p>
        </p:txBody>
      </p:sp>
      <p:sp>
        <p:nvSpPr>
          <p:cNvPr id="3" name="Slide Number Placeholder 2">
            <a:extLst>
              <a:ext uri="{FF2B5EF4-FFF2-40B4-BE49-F238E27FC236}">
                <a16:creationId xmlns:a16="http://schemas.microsoft.com/office/drawing/2014/main" id="{35952D5B-906F-4637-8DE7-55973438CE15}"/>
              </a:ext>
            </a:extLst>
          </p:cNvPr>
          <p:cNvSpPr>
            <a:spLocks noGrp="1"/>
          </p:cNvSpPr>
          <p:nvPr>
            <p:ph type="sldNum" sz="quarter" idx="4294967295"/>
          </p:nvPr>
        </p:nvSpPr>
        <p:spPr>
          <a:xfrm>
            <a:off x="9448800" y="6289675"/>
            <a:ext cx="2743200" cy="365125"/>
          </a:xfrm>
        </p:spPr>
        <p:txBody>
          <a:bodyPr/>
          <a:lstStyle/>
          <a:p>
            <a:fld id="{EB4B8DE2-A4E8-46E4-8BBF-D75455EFF32C}" type="slidenum">
              <a:rPr lang="en-US" smtClean="0"/>
              <a:pPr/>
              <a:t>34</a:t>
            </a:fld>
            <a:endParaRPr lang="en-US"/>
          </a:p>
        </p:txBody>
      </p:sp>
      <p:pic>
        <p:nvPicPr>
          <p:cNvPr id="8" name="Graphic 7">
            <a:extLst>
              <a:ext uri="{FF2B5EF4-FFF2-40B4-BE49-F238E27FC236}">
                <a16:creationId xmlns:a16="http://schemas.microsoft.com/office/drawing/2014/main" id="{60AFC3A2-2782-C3F5-D3B3-E7DD8A34F5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8106" y="1593745"/>
            <a:ext cx="4232564" cy="4232564"/>
          </a:xfrm>
          <a:prstGeom prst="rect">
            <a:avLst/>
          </a:prstGeom>
        </p:spPr>
      </p:pic>
      <p:sp>
        <p:nvSpPr>
          <p:cNvPr id="9" name="TextBox 8">
            <a:extLst>
              <a:ext uri="{FF2B5EF4-FFF2-40B4-BE49-F238E27FC236}">
                <a16:creationId xmlns:a16="http://schemas.microsoft.com/office/drawing/2014/main" id="{531FB067-D204-8C1E-9047-FA1CB6780443}"/>
              </a:ext>
            </a:extLst>
          </p:cNvPr>
          <p:cNvSpPr txBox="1"/>
          <p:nvPr/>
        </p:nvSpPr>
        <p:spPr>
          <a:xfrm>
            <a:off x="3475511" y="739303"/>
            <a:ext cx="6636432" cy="584775"/>
          </a:xfrm>
          <a:prstGeom prst="rect">
            <a:avLst/>
          </a:prstGeom>
          <a:noFill/>
        </p:spPr>
        <p:txBody>
          <a:bodyPr wrap="none" lIns="0" rIns="0" rtlCol="0">
            <a:spAutoFit/>
          </a:bodyPr>
          <a:lstStyle/>
          <a:p>
            <a:pPr algn="l"/>
            <a:r>
              <a:rPr lang="en-US" sz="3200" dirty="0"/>
              <a:t>List of interesting links, click away!!!</a:t>
            </a:r>
          </a:p>
        </p:txBody>
      </p:sp>
    </p:spTree>
    <p:extLst>
      <p:ext uri="{BB962C8B-B14F-4D97-AF65-F5344CB8AC3E}">
        <p14:creationId xmlns:p14="http://schemas.microsoft.com/office/powerpoint/2010/main" val="25298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75FE99-9041-40CF-AECC-59BF46FDE1D3}"/>
              </a:ext>
            </a:extLst>
          </p:cNvPr>
          <p:cNvSpPr>
            <a:spLocks noGrp="1"/>
          </p:cNvSpPr>
          <p:nvPr>
            <p:ph type="title"/>
          </p:nvPr>
        </p:nvSpPr>
        <p:spPr>
          <a:xfrm>
            <a:off x="609600" y="3050435"/>
            <a:ext cx="7823200" cy="757130"/>
          </a:xfrm>
        </p:spPr>
        <p:txBody>
          <a:bodyPr/>
          <a:lstStyle/>
          <a:p>
            <a:r>
              <a:rPr lang="en-US" dirty="0"/>
              <a:t>Does AWS support .NET?</a:t>
            </a:r>
          </a:p>
        </p:txBody>
      </p:sp>
      <p:sp>
        <p:nvSpPr>
          <p:cNvPr id="4" name="Slide Number Placeholder 3">
            <a:extLst>
              <a:ext uri="{FF2B5EF4-FFF2-40B4-BE49-F238E27FC236}">
                <a16:creationId xmlns:a16="http://schemas.microsoft.com/office/drawing/2014/main" id="{9DA01CD0-E75C-45F1-B846-603BD383A245}"/>
              </a:ext>
            </a:extLst>
          </p:cNvPr>
          <p:cNvSpPr>
            <a:spLocks noGrp="1"/>
          </p:cNvSpPr>
          <p:nvPr>
            <p:ph type="sldNum" sz="quarter" idx="12"/>
          </p:nvPr>
        </p:nvSpPr>
        <p:spPr/>
        <p:txBody>
          <a:bodyPr/>
          <a:lstStyle/>
          <a:p>
            <a:fld id="{EB4B8DE2-A4E8-46E4-8BBF-D75455EFF32C}" type="slidenum">
              <a:rPr lang="en-US" smtClean="0"/>
              <a:pPr/>
              <a:t>4</a:t>
            </a:fld>
            <a:endParaRPr lang="en-US"/>
          </a:p>
        </p:txBody>
      </p:sp>
    </p:spTree>
    <p:extLst>
      <p:ext uri="{BB962C8B-B14F-4D97-AF65-F5344CB8AC3E}">
        <p14:creationId xmlns:p14="http://schemas.microsoft.com/office/powerpoint/2010/main" val="136277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CBCD65BC-75A8-4E21-A0C2-F4D2E50017DF}"/>
              </a:ext>
            </a:extLst>
          </p:cNvPr>
          <p:cNvSpPr txBox="1"/>
          <p:nvPr/>
        </p:nvSpPr>
        <p:spPr>
          <a:xfrm rot="16200000">
            <a:off x="-3114751" y="3172790"/>
            <a:ext cx="6741925" cy="51242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horz" wrap="square" lIns="13703" tIns="13703" rIns="13703" bIns="13703"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spcBef>
                <a:spcPts val="2133"/>
              </a:spcBef>
              <a:defRPr/>
            </a:pPr>
            <a:r>
              <a:rPr lang="en-US" sz="1400" dirty="0">
                <a:solidFill>
                  <a:srgbClr val="FFFFFF"/>
                </a:solidFill>
                <a:sym typeface="Helvetica Light"/>
              </a:rPr>
              <a:t>Customer Adoption</a:t>
            </a:r>
          </a:p>
        </p:txBody>
      </p:sp>
      <p:sp>
        <p:nvSpPr>
          <p:cNvPr id="134" name="Freeform 85">
            <a:extLst>
              <a:ext uri="{FF2B5EF4-FFF2-40B4-BE49-F238E27FC236}">
                <a16:creationId xmlns:a16="http://schemas.microsoft.com/office/drawing/2014/main" id="{4E9E2226-5FEF-43CB-B826-A034CD09032C}"/>
              </a:ext>
            </a:extLst>
          </p:cNvPr>
          <p:cNvSpPr/>
          <p:nvPr/>
        </p:nvSpPr>
        <p:spPr>
          <a:xfrm>
            <a:off x="635000" y="322963"/>
            <a:ext cx="11379199" cy="6019801"/>
          </a:xfrm>
          <a:custGeom>
            <a:avLst/>
            <a:gdLst>
              <a:gd name="connsiteX0" fmla="*/ 0 w 5314950"/>
              <a:gd name="connsiteY0" fmla="*/ 0 h 3000375"/>
              <a:gd name="connsiteX1" fmla="*/ 0 w 5314950"/>
              <a:gd name="connsiteY1" fmla="*/ 3000375 h 3000375"/>
              <a:gd name="connsiteX2" fmla="*/ 5314950 w 5314950"/>
              <a:gd name="connsiteY2" fmla="*/ 3000375 h 3000375"/>
            </a:gdLst>
            <a:ahLst/>
            <a:cxnLst>
              <a:cxn ang="0">
                <a:pos x="connsiteX0" y="connsiteY0"/>
              </a:cxn>
              <a:cxn ang="0">
                <a:pos x="connsiteX1" y="connsiteY1"/>
              </a:cxn>
              <a:cxn ang="0">
                <a:pos x="connsiteX2" y="connsiteY2"/>
              </a:cxn>
            </a:cxnLst>
            <a:rect l="l" t="t" r="r" b="b"/>
            <a:pathLst>
              <a:path w="5314950" h="3000375">
                <a:moveTo>
                  <a:pt x="0" y="0"/>
                </a:moveTo>
                <a:lnTo>
                  <a:pt x="0" y="3000375"/>
                </a:lnTo>
                <a:lnTo>
                  <a:pt x="5314950" y="3000375"/>
                </a:lnTo>
              </a:path>
            </a:pathLst>
          </a:custGeom>
          <a:noFill/>
          <a:ln w="25400">
            <a:solidFill>
              <a:schemeClr val="tx1"/>
            </a:solidFill>
            <a:headEnd type="triangle"/>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09576">
              <a:defRPr/>
            </a:pPr>
            <a:endParaRPr lang="en-US" sz="2400" dirty="0">
              <a:solidFill>
                <a:srgbClr val="FFFFFF"/>
              </a:solidFill>
              <a:latin typeface="Arial"/>
            </a:endParaRPr>
          </a:p>
        </p:txBody>
      </p:sp>
      <p:sp>
        <p:nvSpPr>
          <p:cNvPr id="135" name="TextBox 134">
            <a:extLst>
              <a:ext uri="{FF2B5EF4-FFF2-40B4-BE49-F238E27FC236}">
                <a16:creationId xmlns:a16="http://schemas.microsoft.com/office/drawing/2014/main" id="{D73B821F-BEBF-40A6-AC10-89DC5A7F75CB}"/>
              </a:ext>
            </a:extLst>
          </p:cNvPr>
          <p:cNvSpPr txBox="1"/>
          <p:nvPr/>
        </p:nvSpPr>
        <p:spPr>
          <a:xfrm>
            <a:off x="635000"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6">
              <a:defRPr/>
            </a:pPr>
            <a:r>
              <a:rPr lang="en-US" sz="1067" dirty="0">
                <a:solidFill>
                  <a:srgbClr val="FFFFFF"/>
                </a:solidFill>
                <a:latin typeface="Amazon Ember Regular" charset="0"/>
              </a:rPr>
              <a:t>2008</a:t>
            </a:r>
          </a:p>
        </p:txBody>
      </p:sp>
      <p:sp>
        <p:nvSpPr>
          <p:cNvPr id="136" name="TextBox 135">
            <a:extLst>
              <a:ext uri="{FF2B5EF4-FFF2-40B4-BE49-F238E27FC236}">
                <a16:creationId xmlns:a16="http://schemas.microsoft.com/office/drawing/2014/main" id="{24E887FE-65D2-44AE-8416-F29D88C33865}"/>
              </a:ext>
            </a:extLst>
          </p:cNvPr>
          <p:cNvSpPr txBox="1"/>
          <p:nvPr/>
        </p:nvSpPr>
        <p:spPr>
          <a:xfrm>
            <a:off x="9582903" y="6431732"/>
            <a:ext cx="751233"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09576">
              <a:defRPr/>
            </a:pPr>
            <a:r>
              <a:rPr lang="en-US" sz="1067" dirty="0">
                <a:solidFill>
                  <a:srgbClr val="FFFFFF"/>
                </a:solidFill>
                <a:latin typeface="Amazon Ember Regular" charset="0"/>
              </a:rPr>
              <a:t>Today</a:t>
            </a:r>
          </a:p>
        </p:txBody>
      </p:sp>
      <p:sp>
        <p:nvSpPr>
          <p:cNvPr id="137" name="TextBox 136">
            <a:extLst>
              <a:ext uri="{FF2B5EF4-FFF2-40B4-BE49-F238E27FC236}">
                <a16:creationId xmlns:a16="http://schemas.microsoft.com/office/drawing/2014/main" id="{EC113C9D-3781-4BA0-82C2-0DE403666446}"/>
              </a:ext>
            </a:extLst>
          </p:cNvPr>
          <p:cNvSpPr txBox="1"/>
          <p:nvPr/>
        </p:nvSpPr>
        <p:spPr>
          <a:xfrm>
            <a:off x="1913272"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Regular" charset="0"/>
              </a:rPr>
              <a:t>2010</a:t>
            </a:r>
          </a:p>
        </p:txBody>
      </p:sp>
      <p:sp>
        <p:nvSpPr>
          <p:cNvPr id="138" name="TextBox 137">
            <a:extLst>
              <a:ext uri="{FF2B5EF4-FFF2-40B4-BE49-F238E27FC236}">
                <a16:creationId xmlns:a16="http://schemas.microsoft.com/office/drawing/2014/main" id="{2460009D-414A-4894-9BB0-4CEA4D7002DE}"/>
              </a:ext>
            </a:extLst>
          </p:cNvPr>
          <p:cNvSpPr txBox="1"/>
          <p:nvPr/>
        </p:nvSpPr>
        <p:spPr>
          <a:xfrm>
            <a:off x="3191544"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Regular" charset="0"/>
              </a:rPr>
              <a:t>2012</a:t>
            </a:r>
          </a:p>
        </p:txBody>
      </p:sp>
      <p:sp>
        <p:nvSpPr>
          <p:cNvPr id="139" name="TextBox 138">
            <a:extLst>
              <a:ext uri="{FF2B5EF4-FFF2-40B4-BE49-F238E27FC236}">
                <a16:creationId xmlns:a16="http://schemas.microsoft.com/office/drawing/2014/main" id="{767EB2A6-F20C-467F-AAE1-81F591021431}"/>
              </a:ext>
            </a:extLst>
          </p:cNvPr>
          <p:cNvSpPr txBox="1"/>
          <p:nvPr/>
        </p:nvSpPr>
        <p:spPr>
          <a:xfrm>
            <a:off x="4469816"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Regular" charset="0"/>
              </a:rPr>
              <a:t>2014</a:t>
            </a:r>
          </a:p>
        </p:txBody>
      </p:sp>
      <p:sp>
        <p:nvSpPr>
          <p:cNvPr id="140" name="TextBox 139">
            <a:extLst>
              <a:ext uri="{FF2B5EF4-FFF2-40B4-BE49-F238E27FC236}">
                <a16:creationId xmlns:a16="http://schemas.microsoft.com/office/drawing/2014/main" id="{347F5B0C-3ED8-43F2-9C07-36D43C166F1B}"/>
              </a:ext>
            </a:extLst>
          </p:cNvPr>
          <p:cNvSpPr txBox="1"/>
          <p:nvPr/>
        </p:nvSpPr>
        <p:spPr>
          <a:xfrm>
            <a:off x="5748088"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Regular" charset="0"/>
              </a:rPr>
              <a:t>2016</a:t>
            </a:r>
          </a:p>
        </p:txBody>
      </p:sp>
      <p:sp>
        <p:nvSpPr>
          <p:cNvPr id="141" name="TextBox 140">
            <a:extLst>
              <a:ext uri="{FF2B5EF4-FFF2-40B4-BE49-F238E27FC236}">
                <a16:creationId xmlns:a16="http://schemas.microsoft.com/office/drawing/2014/main" id="{865F8690-B3F3-4EB5-B86D-D2F0474CB5B5}"/>
              </a:ext>
            </a:extLst>
          </p:cNvPr>
          <p:cNvSpPr txBox="1"/>
          <p:nvPr/>
        </p:nvSpPr>
        <p:spPr>
          <a:xfrm>
            <a:off x="7026360"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Regular" charset="0"/>
              </a:rPr>
              <a:t>2018</a:t>
            </a:r>
          </a:p>
        </p:txBody>
      </p:sp>
      <p:sp>
        <p:nvSpPr>
          <p:cNvPr id="142" name="TextBox 141">
            <a:extLst>
              <a:ext uri="{FF2B5EF4-FFF2-40B4-BE49-F238E27FC236}">
                <a16:creationId xmlns:a16="http://schemas.microsoft.com/office/drawing/2014/main" id="{31253F9E-3342-442A-A652-34CEB28537A9}"/>
              </a:ext>
            </a:extLst>
          </p:cNvPr>
          <p:cNvSpPr txBox="1"/>
          <p:nvPr/>
        </p:nvSpPr>
        <p:spPr>
          <a:xfrm>
            <a:off x="8304632"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Regular" charset="0"/>
              </a:rPr>
              <a:t>2020</a:t>
            </a:r>
          </a:p>
        </p:txBody>
      </p:sp>
      <p:sp>
        <p:nvSpPr>
          <p:cNvPr id="143" name="Title 1">
            <a:extLst>
              <a:ext uri="{FF2B5EF4-FFF2-40B4-BE49-F238E27FC236}">
                <a16:creationId xmlns:a16="http://schemas.microsoft.com/office/drawing/2014/main" id="{9B54B3BB-B6D6-4E98-89CD-F7B61F253CCC}"/>
              </a:ext>
            </a:extLst>
          </p:cNvPr>
          <p:cNvSpPr txBox="1">
            <a:spLocks/>
          </p:cNvSpPr>
          <p:nvPr/>
        </p:nvSpPr>
        <p:spPr>
          <a:xfrm>
            <a:off x="851099" y="396358"/>
            <a:ext cx="7508074" cy="1370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t>Never ending commitment</a:t>
            </a:r>
            <a:br>
              <a:rPr lang="en-US" sz="4000" dirty="0"/>
            </a:br>
            <a:r>
              <a:rPr lang="en-US" sz="4000" dirty="0"/>
              <a:t>to .NET</a:t>
            </a:r>
          </a:p>
        </p:txBody>
      </p:sp>
      <p:sp>
        <p:nvSpPr>
          <p:cNvPr id="173" name="TextBox 158">
            <a:extLst>
              <a:ext uri="{FF2B5EF4-FFF2-40B4-BE49-F238E27FC236}">
                <a16:creationId xmlns:a16="http://schemas.microsoft.com/office/drawing/2014/main" id="{7714EF72-2EAD-452A-92C2-53FA51451737}"/>
              </a:ext>
            </a:extLst>
          </p:cNvPr>
          <p:cNvSpPr txBox="1"/>
          <p:nvPr/>
        </p:nvSpPr>
        <p:spPr>
          <a:xfrm>
            <a:off x="612140" y="5654663"/>
            <a:ext cx="1112076" cy="157479"/>
          </a:xfrm>
          <a:prstGeom prst="rect">
            <a:avLst/>
          </a:prstGeom>
          <a:noFill/>
        </p:spPr>
        <p:txBody>
          <a:bodyPr wrap="none" lIns="0" r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2"/>
                </a:solidFill>
                <a:ea typeface="Amazon Ember" panose="020B0603020204020204" pitchFamily="34" charset="0"/>
                <a:cs typeface="Amazon Ember" panose="020B0603020204020204" pitchFamily="34" charset="0"/>
              </a:rPr>
              <a:t>SQL Server 2005</a:t>
            </a:r>
          </a:p>
        </p:txBody>
      </p:sp>
      <p:sp>
        <p:nvSpPr>
          <p:cNvPr id="174" name="Rectangle 173">
            <a:extLst>
              <a:ext uri="{FF2B5EF4-FFF2-40B4-BE49-F238E27FC236}">
                <a16:creationId xmlns:a16="http://schemas.microsoft.com/office/drawing/2014/main" id="{089B90B8-C743-40AA-B063-428CA45A6EAA}"/>
              </a:ext>
            </a:extLst>
          </p:cNvPr>
          <p:cNvSpPr/>
          <p:nvPr/>
        </p:nvSpPr>
        <p:spPr>
          <a:xfrm>
            <a:off x="6315588" y="3212617"/>
            <a:ext cx="1555553" cy="1861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63">
              <a:defRPr/>
            </a:pPr>
            <a:r>
              <a:rPr lang="en-US" sz="1000" dirty="0">
                <a:solidFill>
                  <a:schemeClr val="accent4"/>
                </a:solidFill>
                <a:ea typeface="Amazon Ember" panose="020B0603020204020204" pitchFamily="34" charset="0"/>
                <a:cs typeface="Amazon Ember" panose="020B0603020204020204" pitchFamily="34" charset="0"/>
              </a:rPr>
              <a:t>Windows Deep Learning AMI</a:t>
            </a:r>
          </a:p>
        </p:txBody>
      </p:sp>
      <p:sp>
        <p:nvSpPr>
          <p:cNvPr id="175" name="Rectangle 174">
            <a:extLst>
              <a:ext uri="{FF2B5EF4-FFF2-40B4-BE49-F238E27FC236}">
                <a16:creationId xmlns:a16="http://schemas.microsoft.com/office/drawing/2014/main" id="{0E6F5CCE-F1F8-4B56-A2D7-C986C9620FC7}"/>
              </a:ext>
            </a:extLst>
          </p:cNvPr>
          <p:cNvSpPr/>
          <p:nvPr/>
        </p:nvSpPr>
        <p:spPr>
          <a:xfrm>
            <a:off x="6467871" y="3037401"/>
            <a:ext cx="173255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Hyper-V support in SMS</a:t>
            </a:r>
          </a:p>
        </p:txBody>
      </p:sp>
      <p:sp>
        <p:nvSpPr>
          <p:cNvPr id="176" name="Rectangle 175">
            <a:extLst>
              <a:ext uri="{FF2B5EF4-FFF2-40B4-BE49-F238E27FC236}">
                <a16:creationId xmlns:a16="http://schemas.microsoft.com/office/drawing/2014/main" id="{78F1C675-660F-47AB-ABA3-3AEE870CA41D}"/>
              </a:ext>
            </a:extLst>
          </p:cNvPr>
          <p:cNvSpPr/>
          <p:nvPr/>
        </p:nvSpPr>
        <p:spPr>
          <a:xfrm>
            <a:off x="4735288" y="3409883"/>
            <a:ext cx="2965131" cy="2054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63">
              <a:defRPr/>
            </a:pPr>
            <a:r>
              <a:rPr lang="en-US" sz="1000" dirty="0">
                <a:solidFill>
                  <a:schemeClr val="accent1"/>
                </a:solidFill>
                <a:ea typeface="Amazon Ember" panose="020B0603020204020204" pitchFamily="34" charset="0"/>
                <a:cs typeface="Amazon Ember" panose="020B0603020204020204" pitchFamily="34" charset="0"/>
              </a:rPr>
              <a:t>Application-consistent Snapshots through VSS</a:t>
            </a:r>
          </a:p>
        </p:txBody>
      </p:sp>
      <p:sp>
        <p:nvSpPr>
          <p:cNvPr id="177" name="Freeform 6">
            <a:extLst>
              <a:ext uri="{FF2B5EF4-FFF2-40B4-BE49-F238E27FC236}">
                <a16:creationId xmlns:a16="http://schemas.microsoft.com/office/drawing/2014/main" id="{063FD1B0-9BEB-4FB9-B880-ADCA85E2EB4A}"/>
              </a:ext>
            </a:extLst>
          </p:cNvPr>
          <p:cNvSpPr/>
          <p:nvPr/>
        </p:nvSpPr>
        <p:spPr>
          <a:xfrm rot="21219008">
            <a:off x="796829" y="696305"/>
            <a:ext cx="9908995" cy="4760217"/>
          </a:xfrm>
          <a:custGeom>
            <a:avLst/>
            <a:gdLst>
              <a:gd name="connsiteX0" fmla="*/ 0 w 7215625"/>
              <a:gd name="connsiteY0" fmla="*/ 3463879 h 3489697"/>
              <a:gd name="connsiteX1" fmla="*/ 2309000 w 7215625"/>
              <a:gd name="connsiteY1" fmla="*/ 3406148 h 3489697"/>
              <a:gd name="connsiteX2" fmla="*/ 4257219 w 7215625"/>
              <a:gd name="connsiteY2" fmla="*/ 2771103 h 3489697"/>
              <a:gd name="connsiteX3" fmla="*/ 6075556 w 7215625"/>
              <a:gd name="connsiteY3" fmla="*/ 1327820 h 3489697"/>
              <a:gd name="connsiteX4" fmla="*/ 7215625 w 7215625"/>
              <a:gd name="connsiteY4" fmla="*/ 0 h 348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625" h="3489697">
                <a:moveTo>
                  <a:pt x="0" y="3463879"/>
                </a:moveTo>
                <a:cubicBezTo>
                  <a:pt x="799732" y="3492745"/>
                  <a:pt x="1599464" y="3521611"/>
                  <a:pt x="2309000" y="3406148"/>
                </a:cubicBezTo>
                <a:cubicBezTo>
                  <a:pt x="3018537" y="3290685"/>
                  <a:pt x="3629460" y="3117491"/>
                  <a:pt x="4257219" y="2771103"/>
                </a:cubicBezTo>
                <a:cubicBezTo>
                  <a:pt x="4884978" y="2424715"/>
                  <a:pt x="5582488" y="1789670"/>
                  <a:pt x="6075556" y="1327820"/>
                </a:cubicBezTo>
                <a:cubicBezTo>
                  <a:pt x="6568624" y="865970"/>
                  <a:pt x="7003967" y="252574"/>
                  <a:pt x="7215625" y="0"/>
                </a:cubicBezTo>
              </a:path>
            </a:pathLst>
          </a:custGeom>
          <a:ln w="25400" cmpd="sng">
            <a:solidFill>
              <a:schemeClr val="tx1"/>
            </a:solidFill>
            <a:prstDash val="solid"/>
            <a:tailEnd type="triangle" w="med" len="sm"/>
          </a:ln>
          <a:effectLst/>
        </p:spPr>
        <p:style>
          <a:lnRef idx="2">
            <a:schemeClr val="accent1"/>
          </a:lnRef>
          <a:fillRef idx="0">
            <a:schemeClr val="accent1"/>
          </a:fillRef>
          <a:effectRef idx="1">
            <a:schemeClr val="accent1"/>
          </a:effectRef>
          <a:fontRef idx="minor">
            <a:schemeClr val="tx1"/>
          </a:fontRef>
        </p:style>
        <p:txBody>
          <a:bodyPr lIns="60960" tIns="30480" rIns="60960" bIns="3048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endParaRPr lang="en-US" sz="1400" dirty="0">
              <a:solidFill>
                <a:srgbClr val="1D516C"/>
              </a:solidFill>
              <a:latin typeface="Arial"/>
            </a:endParaRPr>
          </a:p>
        </p:txBody>
      </p:sp>
      <p:sp>
        <p:nvSpPr>
          <p:cNvPr id="178" name="Oval 177">
            <a:extLst>
              <a:ext uri="{FF2B5EF4-FFF2-40B4-BE49-F238E27FC236}">
                <a16:creationId xmlns:a16="http://schemas.microsoft.com/office/drawing/2014/main" id="{49644A51-BB36-466F-91F6-5C37B7DDE1FE}"/>
              </a:ext>
            </a:extLst>
          </p:cNvPr>
          <p:cNvSpPr/>
          <p:nvPr/>
        </p:nvSpPr>
        <p:spPr>
          <a:xfrm flipH="1">
            <a:off x="1083347" y="5905541"/>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79" name="TextBox 164">
            <a:extLst>
              <a:ext uri="{FF2B5EF4-FFF2-40B4-BE49-F238E27FC236}">
                <a16:creationId xmlns:a16="http://schemas.microsoft.com/office/drawing/2014/main" id="{F0224E5E-A105-44FF-866A-68ED1ADCDC9D}"/>
              </a:ext>
            </a:extLst>
          </p:cNvPr>
          <p:cNvSpPr txBox="1"/>
          <p:nvPr/>
        </p:nvSpPr>
        <p:spPr>
          <a:xfrm>
            <a:off x="1512942" y="6010582"/>
            <a:ext cx="1529246" cy="16319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WS 2008 &amp; SQL Server 2008</a:t>
            </a:r>
          </a:p>
        </p:txBody>
      </p:sp>
      <p:sp>
        <p:nvSpPr>
          <p:cNvPr id="180" name="TextBox 165">
            <a:extLst>
              <a:ext uri="{FF2B5EF4-FFF2-40B4-BE49-F238E27FC236}">
                <a16:creationId xmlns:a16="http://schemas.microsoft.com/office/drawing/2014/main" id="{E6463316-0937-4982-8A5B-808E73FB81CE}"/>
              </a:ext>
            </a:extLst>
          </p:cNvPr>
          <p:cNvSpPr txBox="1"/>
          <p:nvPr/>
        </p:nvSpPr>
        <p:spPr>
          <a:xfrm>
            <a:off x="2202718" y="5884721"/>
            <a:ext cx="1407308" cy="163191"/>
          </a:xfrm>
          <a:prstGeom prst="rect">
            <a:avLst/>
          </a:prstGeom>
          <a:noFill/>
        </p:spPr>
        <p:txBody>
          <a:bodyPr wrap="non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Toolkit for Visual Studio </a:t>
            </a:r>
          </a:p>
        </p:txBody>
      </p:sp>
      <p:sp>
        <p:nvSpPr>
          <p:cNvPr id="181" name="TextBox 166">
            <a:extLst>
              <a:ext uri="{FF2B5EF4-FFF2-40B4-BE49-F238E27FC236}">
                <a16:creationId xmlns:a16="http://schemas.microsoft.com/office/drawing/2014/main" id="{7DD80E71-7BD1-4DF6-875A-EB335BF275DE}"/>
              </a:ext>
            </a:extLst>
          </p:cNvPr>
          <p:cNvSpPr txBox="1"/>
          <p:nvPr/>
        </p:nvSpPr>
        <p:spPr>
          <a:xfrm>
            <a:off x="3191543" y="5730027"/>
            <a:ext cx="1500516" cy="12929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Microsoft SCOM plug-in release</a:t>
            </a:r>
          </a:p>
        </p:txBody>
      </p:sp>
      <p:sp>
        <p:nvSpPr>
          <p:cNvPr id="182" name="TextBox 167">
            <a:extLst>
              <a:ext uri="{FF2B5EF4-FFF2-40B4-BE49-F238E27FC236}">
                <a16:creationId xmlns:a16="http://schemas.microsoft.com/office/drawing/2014/main" id="{39EBEB23-96C4-4CE3-A5EA-87993D9CB03E}"/>
              </a:ext>
            </a:extLst>
          </p:cNvPr>
          <p:cNvSpPr txBox="1"/>
          <p:nvPr/>
        </p:nvSpPr>
        <p:spPr>
          <a:xfrm>
            <a:off x="4199915" y="4813639"/>
            <a:ext cx="1110484" cy="12929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AWS Directory Service</a:t>
            </a:r>
          </a:p>
        </p:txBody>
      </p:sp>
      <p:sp>
        <p:nvSpPr>
          <p:cNvPr id="183" name="TextBox 168">
            <a:extLst>
              <a:ext uri="{FF2B5EF4-FFF2-40B4-BE49-F238E27FC236}">
                <a16:creationId xmlns:a16="http://schemas.microsoft.com/office/drawing/2014/main" id="{57E6CA13-7238-49B9-8CBC-52D28B5C89A7}"/>
              </a:ext>
            </a:extLst>
          </p:cNvPr>
          <p:cNvSpPr txBox="1"/>
          <p:nvPr/>
        </p:nvSpPr>
        <p:spPr>
          <a:xfrm>
            <a:off x="4364716" y="4599443"/>
            <a:ext cx="1535169" cy="261107"/>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EC2 Dedicated Hosts (BYOL)</a:t>
            </a:r>
          </a:p>
        </p:txBody>
      </p:sp>
      <p:sp>
        <p:nvSpPr>
          <p:cNvPr id="184" name="TextBox 169">
            <a:extLst>
              <a:ext uri="{FF2B5EF4-FFF2-40B4-BE49-F238E27FC236}">
                <a16:creationId xmlns:a16="http://schemas.microsoft.com/office/drawing/2014/main" id="{45CAE5A6-6947-4C9C-97A9-3E74DCEAECCE}"/>
              </a:ext>
            </a:extLst>
          </p:cNvPr>
          <p:cNvSpPr txBox="1"/>
          <p:nvPr/>
        </p:nvSpPr>
        <p:spPr>
          <a:xfrm>
            <a:off x="4045692" y="4336490"/>
            <a:ext cx="1801931" cy="181774"/>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Microsoft SharePoint 2016 (Marketplace)</a:t>
            </a:r>
          </a:p>
        </p:txBody>
      </p:sp>
      <p:sp>
        <p:nvSpPr>
          <p:cNvPr id="185" name="TextBox 170">
            <a:extLst>
              <a:ext uri="{FF2B5EF4-FFF2-40B4-BE49-F238E27FC236}">
                <a16:creationId xmlns:a16="http://schemas.microsoft.com/office/drawing/2014/main" id="{A91A39FD-24BA-43C7-98CC-D4FDD6C40731}"/>
              </a:ext>
            </a:extLst>
          </p:cNvPr>
          <p:cNvSpPr txBox="1"/>
          <p:nvPr/>
        </p:nvSpPr>
        <p:spPr>
          <a:xfrm>
            <a:off x="635000" y="6071323"/>
            <a:ext cx="641405" cy="129291"/>
          </a:xfrm>
          <a:prstGeom prst="rect">
            <a:avLst/>
          </a:prstGeom>
          <a:noFill/>
        </p:spPr>
        <p:txBody>
          <a:bodyPr wrap="non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SDK for .NET</a:t>
            </a:r>
          </a:p>
        </p:txBody>
      </p:sp>
      <p:sp>
        <p:nvSpPr>
          <p:cNvPr id="186" name="Rectangle 185">
            <a:extLst>
              <a:ext uri="{FF2B5EF4-FFF2-40B4-BE49-F238E27FC236}">
                <a16:creationId xmlns:a16="http://schemas.microsoft.com/office/drawing/2014/main" id="{0E7F20FA-8463-4418-8795-2FBDB3DD1B17}"/>
              </a:ext>
            </a:extLst>
          </p:cNvPr>
          <p:cNvSpPr/>
          <p:nvPr/>
        </p:nvSpPr>
        <p:spPr>
          <a:xfrm>
            <a:off x="5140255" y="5271262"/>
            <a:ext cx="169934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Microsoft SCVMM Plug-in</a:t>
            </a:r>
          </a:p>
        </p:txBody>
      </p:sp>
      <p:sp>
        <p:nvSpPr>
          <p:cNvPr id="187" name="Rectangle 186">
            <a:extLst>
              <a:ext uri="{FF2B5EF4-FFF2-40B4-BE49-F238E27FC236}">
                <a16:creationId xmlns:a16="http://schemas.microsoft.com/office/drawing/2014/main" id="{88B8B9A1-E8D6-4A09-B7D6-C4D01D2598A8}"/>
              </a:ext>
            </a:extLst>
          </p:cNvPr>
          <p:cNvSpPr/>
          <p:nvPr/>
        </p:nvSpPr>
        <p:spPr>
          <a:xfrm>
            <a:off x="3720052" y="5041829"/>
            <a:ext cx="1254227" cy="1861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1"/>
                </a:solidFill>
                <a:ea typeface="Amazon Ember" panose="020B0603020204020204" pitchFamily="34" charset="0"/>
                <a:cs typeface="Amazon Ember" panose="020B0603020204020204" pitchFamily="34" charset="0"/>
              </a:rPr>
              <a:t>Windows Server 2012 </a:t>
            </a:r>
            <a:endParaRPr lang="en-US" sz="1000" dirty="0">
              <a:solidFill>
                <a:schemeClr val="accent2"/>
              </a:solidFill>
              <a:ea typeface="Amazon Ember" panose="020B0603020204020204" pitchFamily="34" charset="0"/>
              <a:cs typeface="Amazon Ember" panose="020B0603020204020204" pitchFamily="34" charset="0"/>
            </a:endParaRPr>
          </a:p>
        </p:txBody>
      </p:sp>
      <p:sp>
        <p:nvSpPr>
          <p:cNvPr id="188" name="TextBox 173">
            <a:extLst>
              <a:ext uri="{FF2B5EF4-FFF2-40B4-BE49-F238E27FC236}">
                <a16:creationId xmlns:a16="http://schemas.microsoft.com/office/drawing/2014/main" id="{79452E2F-D4FE-47B4-9DAA-F2A9C2422F46}"/>
              </a:ext>
            </a:extLst>
          </p:cNvPr>
          <p:cNvSpPr txBox="1"/>
          <p:nvPr/>
        </p:nvSpPr>
        <p:spPr>
          <a:xfrm>
            <a:off x="4548567" y="5423075"/>
            <a:ext cx="1870157" cy="182837"/>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AWS Tools for Windows PowerShell </a:t>
            </a:r>
          </a:p>
        </p:txBody>
      </p:sp>
      <p:sp>
        <p:nvSpPr>
          <p:cNvPr id="189" name="Rectangle 188">
            <a:extLst>
              <a:ext uri="{FF2B5EF4-FFF2-40B4-BE49-F238E27FC236}">
                <a16:creationId xmlns:a16="http://schemas.microsoft.com/office/drawing/2014/main" id="{0F6F81EE-89BA-4F5D-8E92-B3180605DCC9}"/>
              </a:ext>
            </a:extLst>
          </p:cNvPr>
          <p:cNvSpPr/>
          <p:nvPr/>
        </p:nvSpPr>
        <p:spPr>
          <a:xfrm>
            <a:off x="3880578" y="5589350"/>
            <a:ext cx="2137154" cy="2054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ea typeface="Amazon Ember" panose="020B0603020204020204" pitchFamily="34" charset="0"/>
                <a:cs typeface="Amazon Ember" panose="020B0603020204020204" pitchFamily="34" charset="0"/>
              </a:rPr>
              <a:t>Amazon RDS adds SQL Server</a:t>
            </a:r>
          </a:p>
        </p:txBody>
      </p:sp>
      <p:sp>
        <p:nvSpPr>
          <p:cNvPr id="190" name="Rectangle 189">
            <a:extLst>
              <a:ext uri="{FF2B5EF4-FFF2-40B4-BE49-F238E27FC236}">
                <a16:creationId xmlns:a16="http://schemas.microsoft.com/office/drawing/2014/main" id="{22212790-2C98-4C18-9BBC-4A3AB0546954}"/>
              </a:ext>
            </a:extLst>
          </p:cNvPr>
          <p:cNvSpPr/>
          <p:nvPr/>
        </p:nvSpPr>
        <p:spPr>
          <a:xfrm>
            <a:off x="5668438" y="5065754"/>
            <a:ext cx="1098832" cy="1861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EC2 Run Command</a:t>
            </a:r>
          </a:p>
        </p:txBody>
      </p:sp>
      <p:sp>
        <p:nvSpPr>
          <p:cNvPr id="191" name="Rectangle 190">
            <a:extLst>
              <a:ext uri="{FF2B5EF4-FFF2-40B4-BE49-F238E27FC236}">
                <a16:creationId xmlns:a16="http://schemas.microsoft.com/office/drawing/2014/main" id="{6A51C336-D02A-4085-AE67-9870F8B644E4}"/>
              </a:ext>
            </a:extLst>
          </p:cNvPr>
          <p:cNvSpPr/>
          <p:nvPr/>
        </p:nvSpPr>
        <p:spPr>
          <a:xfrm>
            <a:off x="5394678" y="4137620"/>
            <a:ext cx="1236659" cy="1861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EC2 Systems Manager</a:t>
            </a:r>
          </a:p>
        </p:txBody>
      </p:sp>
      <p:sp>
        <p:nvSpPr>
          <p:cNvPr id="192" name="Rectangle 191">
            <a:extLst>
              <a:ext uri="{FF2B5EF4-FFF2-40B4-BE49-F238E27FC236}">
                <a16:creationId xmlns:a16="http://schemas.microsoft.com/office/drawing/2014/main" id="{4CC98502-1FE1-43A8-9C75-CA7EA8C77913}"/>
              </a:ext>
            </a:extLst>
          </p:cNvPr>
          <p:cNvSpPr/>
          <p:nvPr/>
        </p:nvSpPr>
        <p:spPr>
          <a:xfrm>
            <a:off x="6155171" y="4836399"/>
            <a:ext cx="981274" cy="1861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ea typeface="Amazon Ember" panose="020B0603020204020204" pitchFamily="34" charset="0"/>
                <a:cs typeface="Amazon Ember" panose="020B0603020204020204" pitchFamily="34" charset="0"/>
              </a:rPr>
              <a:t>SQL Server 2016</a:t>
            </a:r>
          </a:p>
        </p:txBody>
      </p:sp>
      <p:sp>
        <p:nvSpPr>
          <p:cNvPr id="193" name="Rectangle 192">
            <a:extLst>
              <a:ext uri="{FF2B5EF4-FFF2-40B4-BE49-F238E27FC236}">
                <a16:creationId xmlns:a16="http://schemas.microsoft.com/office/drawing/2014/main" id="{8ABA7AB1-0EC1-489F-B84B-75E17ECDABAF}"/>
              </a:ext>
            </a:extLst>
          </p:cNvPr>
          <p:cNvSpPr/>
          <p:nvPr/>
        </p:nvSpPr>
        <p:spPr>
          <a:xfrm>
            <a:off x="2873860" y="4970254"/>
            <a:ext cx="930804" cy="7078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EC2 Dedicated Instances (BYOL)</a:t>
            </a:r>
          </a:p>
        </p:txBody>
      </p:sp>
      <p:sp>
        <p:nvSpPr>
          <p:cNvPr id="194" name="Rectangle 193">
            <a:extLst>
              <a:ext uri="{FF2B5EF4-FFF2-40B4-BE49-F238E27FC236}">
                <a16:creationId xmlns:a16="http://schemas.microsoft.com/office/drawing/2014/main" id="{6A0C7398-637F-48AA-B7AD-5F7873E6CFD3}"/>
              </a:ext>
            </a:extLst>
          </p:cNvPr>
          <p:cNvSpPr/>
          <p:nvPr/>
        </p:nvSpPr>
        <p:spPr>
          <a:xfrm>
            <a:off x="5313284" y="3876356"/>
            <a:ext cx="1951954" cy="2054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.NET on Lambda &amp; Codebuild</a:t>
            </a:r>
          </a:p>
        </p:txBody>
      </p:sp>
      <p:sp>
        <p:nvSpPr>
          <p:cNvPr id="195" name="Oval 194">
            <a:extLst>
              <a:ext uri="{FF2B5EF4-FFF2-40B4-BE49-F238E27FC236}">
                <a16:creationId xmlns:a16="http://schemas.microsoft.com/office/drawing/2014/main" id="{4630CD81-C225-472F-9D0A-FA6FD0F65FE3}"/>
              </a:ext>
            </a:extLst>
          </p:cNvPr>
          <p:cNvSpPr/>
          <p:nvPr/>
        </p:nvSpPr>
        <p:spPr>
          <a:xfrm flipH="1">
            <a:off x="1607389" y="5861517"/>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96" name="Oval 195">
            <a:extLst>
              <a:ext uri="{FF2B5EF4-FFF2-40B4-BE49-F238E27FC236}">
                <a16:creationId xmlns:a16="http://schemas.microsoft.com/office/drawing/2014/main" id="{783207E9-661F-4164-B8EA-BEB6F89E778C}"/>
              </a:ext>
            </a:extLst>
          </p:cNvPr>
          <p:cNvSpPr/>
          <p:nvPr/>
        </p:nvSpPr>
        <p:spPr>
          <a:xfrm flipH="1">
            <a:off x="2092915" y="581883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97" name="Oval 196">
            <a:extLst>
              <a:ext uri="{FF2B5EF4-FFF2-40B4-BE49-F238E27FC236}">
                <a16:creationId xmlns:a16="http://schemas.microsoft.com/office/drawing/2014/main" id="{0E424CD6-65BF-43A9-AB30-B367AA3770DE}"/>
              </a:ext>
            </a:extLst>
          </p:cNvPr>
          <p:cNvSpPr/>
          <p:nvPr/>
        </p:nvSpPr>
        <p:spPr>
          <a:xfrm flipH="1">
            <a:off x="2624166" y="577395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98" name="Oval 197">
            <a:extLst>
              <a:ext uri="{FF2B5EF4-FFF2-40B4-BE49-F238E27FC236}">
                <a16:creationId xmlns:a16="http://schemas.microsoft.com/office/drawing/2014/main" id="{CA5130E7-28B4-471A-84E9-F3423B9AACFF}"/>
              </a:ext>
            </a:extLst>
          </p:cNvPr>
          <p:cNvSpPr/>
          <p:nvPr/>
        </p:nvSpPr>
        <p:spPr>
          <a:xfrm flipH="1">
            <a:off x="3188255" y="570892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99" name="Oval 198">
            <a:extLst>
              <a:ext uri="{FF2B5EF4-FFF2-40B4-BE49-F238E27FC236}">
                <a16:creationId xmlns:a16="http://schemas.microsoft.com/office/drawing/2014/main" id="{40ACA3EB-BEC9-457D-961C-A69B7BBD5C90}"/>
              </a:ext>
            </a:extLst>
          </p:cNvPr>
          <p:cNvSpPr/>
          <p:nvPr/>
        </p:nvSpPr>
        <p:spPr>
          <a:xfrm flipH="1">
            <a:off x="3703837" y="560591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0" name="Oval 199">
            <a:extLst>
              <a:ext uri="{FF2B5EF4-FFF2-40B4-BE49-F238E27FC236}">
                <a16:creationId xmlns:a16="http://schemas.microsoft.com/office/drawing/2014/main" id="{4E445C93-948F-42DB-87AB-8E0EA5DEB776}"/>
              </a:ext>
            </a:extLst>
          </p:cNvPr>
          <p:cNvSpPr/>
          <p:nvPr/>
        </p:nvSpPr>
        <p:spPr>
          <a:xfrm flipH="1">
            <a:off x="4124085" y="551035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1" name="Oval 200">
            <a:extLst>
              <a:ext uri="{FF2B5EF4-FFF2-40B4-BE49-F238E27FC236}">
                <a16:creationId xmlns:a16="http://schemas.microsoft.com/office/drawing/2014/main" id="{03813ECE-4C5B-4D12-B1FD-CAD62CB27416}"/>
              </a:ext>
            </a:extLst>
          </p:cNvPr>
          <p:cNvSpPr/>
          <p:nvPr/>
        </p:nvSpPr>
        <p:spPr>
          <a:xfrm flipH="1">
            <a:off x="4607257" y="535799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2" name="Oval 201">
            <a:extLst>
              <a:ext uri="{FF2B5EF4-FFF2-40B4-BE49-F238E27FC236}">
                <a16:creationId xmlns:a16="http://schemas.microsoft.com/office/drawing/2014/main" id="{A3A37EA7-D86F-4DFA-9552-3E651B55B245}"/>
              </a:ext>
            </a:extLst>
          </p:cNvPr>
          <p:cNvSpPr/>
          <p:nvPr/>
        </p:nvSpPr>
        <p:spPr>
          <a:xfrm flipH="1">
            <a:off x="5361830" y="5132220"/>
            <a:ext cx="76155" cy="257351"/>
          </a:xfrm>
          <a:prstGeom prst="ellipse">
            <a:avLst/>
          </a:prstGeom>
          <a:noFill/>
          <a:ln w="9525" cap="flat">
            <a:no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3" name="Oval 202">
            <a:extLst>
              <a:ext uri="{FF2B5EF4-FFF2-40B4-BE49-F238E27FC236}">
                <a16:creationId xmlns:a16="http://schemas.microsoft.com/office/drawing/2014/main" id="{3A63B2BD-EFE8-4B38-B00B-D63D4D188734}"/>
              </a:ext>
            </a:extLst>
          </p:cNvPr>
          <p:cNvSpPr/>
          <p:nvPr/>
        </p:nvSpPr>
        <p:spPr>
          <a:xfrm flipH="1">
            <a:off x="4989322" y="5232480"/>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4" name="Oval 203">
            <a:extLst>
              <a:ext uri="{FF2B5EF4-FFF2-40B4-BE49-F238E27FC236}">
                <a16:creationId xmlns:a16="http://schemas.microsoft.com/office/drawing/2014/main" id="{27BC0D7A-021E-41C8-820D-BE4CFF7911F1}"/>
              </a:ext>
            </a:extLst>
          </p:cNvPr>
          <p:cNvSpPr/>
          <p:nvPr/>
        </p:nvSpPr>
        <p:spPr>
          <a:xfrm flipH="1">
            <a:off x="5347508" y="5101159"/>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5" name="Oval 204">
            <a:extLst>
              <a:ext uri="{FF2B5EF4-FFF2-40B4-BE49-F238E27FC236}">
                <a16:creationId xmlns:a16="http://schemas.microsoft.com/office/drawing/2014/main" id="{528D2D2E-EA04-4B3A-8DFE-DE50E8A2BCEE}"/>
              </a:ext>
            </a:extLst>
          </p:cNvPr>
          <p:cNvSpPr/>
          <p:nvPr/>
        </p:nvSpPr>
        <p:spPr>
          <a:xfrm flipH="1">
            <a:off x="5676801" y="4955013"/>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6" name="Oval 205">
            <a:extLst>
              <a:ext uri="{FF2B5EF4-FFF2-40B4-BE49-F238E27FC236}">
                <a16:creationId xmlns:a16="http://schemas.microsoft.com/office/drawing/2014/main" id="{75832226-42BB-4C10-ACC4-1785E9EADF0D}"/>
              </a:ext>
            </a:extLst>
          </p:cNvPr>
          <p:cNvSpPr/>
          <p:nvPr/>
        </p:nvSpPr>
        <p:spPr>
          <a:xfrm flipH="1">
            <a:off x="5961585" y="4806553"/>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7" name="Oval 206">
            <a:extLst>
              <a:ext uri="{FF2B5EF4-FFF2-40B4-BE49-F238E27FC236}">
                <a16:creationId xmlns:a16="http://schemas.microsoft.com/office/drawing/2014/main" id="{8CBC03CE-C536-4395-97D3-3F3BF1EBC022}"/>
              </a:ext>
            </a:extLst>
          </p:cNvPr>
          <p:cNvSpPr/>
          <p:nvPr/>
        </p:nvSpPr>
        <p:spPr>
          <a:xfrm flipH="1">
            <a:off x="6220323" y="4669531"/>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8" name="Oval 207">
            <a:extLst>
              <a:ext uri="{FF2B5EF4-FFF2-40B4-BE49-F238E27FC236}">
                <a16:creationId xmlns:a16="http://schemas.microsoft.com/office/drawing/2014/main" id="{317CC7CF-28D4-424D-B47D-7C08C6B25DF0}"/>
              </a:ext>
            </a:extLst>
          </p:cNvPr>
          <p:cNvSpPr/>
          <p:nvPr/>
        </p:nvSpPr>
        <p:spPr>
          <a:xfrm flipH="1">
            <a:off x="6703074" y="4357267"/>
            <a:ext cx="71884"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9" name="Oval 208">
            <a:extLst>
              <a:ext uri="{FF2B5EF4-FFF2-40B4-BE49-F238E27FC236}">
                <a16:creationId xmlns:a16="http://schemas.microsoft.com/office/drawing/2014/main" id="{C6C8E929-E9C5-44C9-A7A7-1B75E83BD939}"/>
              </a:ext>
            </a:extLst>
          </p:cNvPr>
          <p:cNvSpPr/>
          <p:nvPr/>
        </p:nvSpPr>
        <p:spPr>
          <a:xfrm flipH="1">
            <a:off x="6486779" y="4500471"/>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0" name="Oval 209">
            <a:extLst>
              <a:ext uri="{FF2B5EF4-FFF2-40B4-BE49-F238E27FC236}">
                <a16:creationId xmlns:a16="http://schemas.microsoft.com/office/drawing/2014/main" id="{D0631C38-D8D9-4976-9C71-85CAC8B99012}"/>
              </a:ext>
            </a:extLst>
          </p:cNvPr>
          <p:cNvSpPr/>
          <p:nvPr/>
        </p:nvSpPr>
        <p:spPr>
          <a:xfrm flipH="1">
            <a:off x="6908975" y="4218770"/>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1" name="Oval 210">
            <a:extLst>
              <a:ext uri="{FF2B5EF4-FFF2-40B4-BE49-F238E27FC236}">
                <a16:creationId xmlns:a16="http://schemas.microsoft.com/office/drawing/2014/main" id="{EC49FEA9-4A81-486A-9AC6-ACE95D5BDE50}"/>
              </a:ext>
            </a:extLst>
          </p:cNvPr>
          <p:cNvSpPr/>
          <p:nvPr/>
        </p:nvSpPr>
        <p:spPr>
          <a:xfrm flipH="1">
            <a:off x="7100040" y="405160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2" name="Oval 211">
            <a:extLst>
              <a:ext uri="{FF2B5EF4-FFF2-40B4-BE49-F238E27FC236}">
                <a16:creationId xmlns:a16="http://schemas.microsoft.com/office/drawing/2014/main" id="{CE641DBF-4DD4-4444-907E-C4F5F4850B2D}"/>
              </a:ext>
            </a:extLst>
          </p:cNvPr>
          <p:cNvSpPr/>
          <p:nvPr/>
        </p:nvSpPr>
        <p:spPr>
          <a:xfrm flipH="1">
            <a:off x="7298996" y="389223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3" name="Rectangle 212">
            <a:extLst>
              <a:ext uri="{FF2B5EF4-FFF2-40B4-BE49-F238E27FC236}">
                <a16:creationId xmlns:a16="http://schemas.microsoft.com/office/drawing/2014/main" id="{3A36416F-1335-40D5-B822-69C51A187E2D}"/>
              </a:ext>
            </a:extLst>
          </p:cNvPr>
          <p:cNvSpPr/>
          <p:nvPr/>
        </p:nvSpPr>
        <p:spPr>
          <a:xfrm>
            <a:off x="7220595" y="3997477"/>
            <a:ext cx="248792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Trusted Advisor checks for Windows</a:t>
            </a:r>
          </a:p>
        </p:txBody>
      </p:sp>
      <p:sp>
        <p:nvSpPr>
          <p:cNvPr id="214" name="Oval 213">
            <a:extLst>
              <a:ext uri="{FF2B5EF4-FFF2-40B4-BE49-F238E27FC236}">
                <a16:creationId xmlns:a16="http://schemas.microsoft.com/office/drawing/2014/main" id="{F2972E81-86AA-4184-96A1-BDECD7C17459}"/>
              </a:ext>
            </a:extLst>
          </p:cNvPr>
          <p:cNvSpPr/>
          <p:nvPr/>
        </p:nvSpPr>
        <p:spPr>
          <a:xfrm flipH="1">
            <a:off x="7843677" y="336365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5" name="Rectangle 214">
            <a:extLst>
              <a:ext uri="{FF2B5EF4-FFF2-40B4-BE49-F238E27FC236}">
                <a16:creationId xmlns:a16="http://schemas.microsoft.com/office/drawing/2014/main" id="{9395545D-C60E-45D6-9B7A-42F377EBEAD6}"/>
              </a:ext>
            </a:extLst>
          </p:cNvPr>
          <p:cNvSpPr/>
          <p:nvPr/>
        </p:nvSpPr>
        <p:spPr>
          <a:xfrm>
            <a:off x="6292275" y="3651418"/>
            <a:ext cx="981274" cy="1861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ea typeface="Amazon Ember" panose="020B0603020204020204" pitchFamily="34" charset="0"/>
                <a:cs typeface="Amazon Ember" panose="020B0603020204020204" pitchFamily="34" charset="0"/>
              </a:rPr>
              <a:t>SQL Server 2017</a:t>
            </a:r>
          </a:p>
        </p:txBody>
      </p:sp>
      <p:sp>
        <p:nvSpPr>
          <p:cNvPr id="216" name="Oval 215">
            <a:extLst>
              <a:ext uri="{FF2B5EF4-FFF2-40B4-BE49-F238E27FC236}">
                <a16:creationId xmlns:a16="http://schemas.microsoft.com/office/drawing/2014/main" id="{EEC827E0-E730-4D86-AE95-0251FC254704}"/>
              </a:ext>
            </a:extLst>
          </p:cNvPr>
          <p:cNvSpPr/>
          <p:nvPr/>
        </p:nvSpPr>
        <p:spPr>
          <a:xfrm flipH="1">
            <a:off x="8247264" y="295657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7" name="Oval 216">
            <a:extLst>
              <a:ext uri="{FF2B5EF4-FFF2-40B4-BE49-F238E27FC236}">
                <a16:creationId xmlns:a16="http://schemas.microsoft.com/office/drawing/2014/main" id="{29D413C2-CD03-431D-8730-ADE802ACDE8C}"/>
              </a:ext>
            </a:extLst>
          </p:cNvPr>
          <p:cNvSpPr/>
          <p:nvPr/>
        </p:nvSpPr>
        <p:spPr>
          <a:xfrm flipH="1">
            <a:off x="8059286" y="3151457"/>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8" name="Rectangle 217">
            <a:extLst>
              <a:ext uri="{FF2B5EF4-FFF2-40B4-BE49-F238E27FC236}">
                <a16:creationId xmlns:a16="http://schemas.microsoft.com/office/drawing/2014/main" id="{A9078848-ABE0-4674-B7AC-F855321FDD2E}"/>
              </a:ext>
            </a:extLst>
          </p:cNvPr>
          <p:cNvSpPr/>
          <p:nvPr/>
        </p:nvSpPr>
        <p:spPr>
          <a:xfrm>
            <a:off x="7109767" y="4194421"/>
            <a:ext cx="1226948" cy="2054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X-Ray .NET SDK</a:t>
            </a:r>
          </a:p>
        </p:txBody>
      </p:sp>
      <p:sp>
        <p:nvSpPr>
          <p:cNvPr id="219" name="Oval 218">
            <a:extLst>
              <a:ext uri="{FF2B5EF4-FFF2-40B4-BE49-F238E27FC236}">
                <a16:creationId xmlns:a16="http://schemas.microsoft.com/office/drawing/2014/main" id="{B0DAFA30-AC34-4014-8EBF-98D845F8F8DA}"/>
              </a:ext>
            </a:extLst>
          </p:cNvPr>
          <p:cNvSpPr/>
          <p:nvPr/>
        </p:nvSpPr>
        <p:spPr>
          <a:xfrm flipH="1">
            <a:off x="7473566" y="3723261"/>
            <a:ext cx="82587"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0" name="Oval 219">
            <a:extLst>
              <a:ext uri="{FF2B5EF4-FFF2-40B4-BE49-F238E27FC236}">
                <a16:creationId xmlns:a16="http://schemas.microsoft.com/office/drawing/2014/main" id="{CBFD09D2-3052-4D50-9B89-C55E3F2DFF64}"/>
              </a:ext>
            </a:extLst>
          </p:cNvPr>
          <p:cNvSpPr/>
          <p:nvPr/>
        </p:nvSpPr>
        <p:spPr>
          <a:xfrm flipH="1">
            <a:off x="7659562" y="3544571"/>
            <a:ext cx="77756"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1" name="Oval 220">
            <a:extLst>
              <a:ext uri="{FF2B5EF4-FFF2-40B4-BE49-F238E27FC236}">
                <a16:creationId xmlns:a16="http://schemas.microsoft.com/office/drawing/2014/main" id="{992D708B-6CB4-4467-8742-18F665910974}"/>
              </a:ext>
            </a:extLst>
          </p:cNvPr>
          <p:cNvSpPr/>
          <p:nvPr/>
        </p:nvSpPr>
        <p:spPr>
          <a:xfrm flipH="1">
            <a:off x="8412166" y="2774857"/>
            <a:ext cx="77756"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2" name="Rectangle 221">
            <a:extLst>
              <a:ext uri="{FF2B5EF4-FFF2-40B4-BE49-F238E27FC236}">
                <a16:creationId xmlns:a16="http://schemas.microsoft.com/office/drawing/2014/main" id="{8904AB2D-7904-45D6-90FD-D548A3C77182}"/>
              </a:ext>
            </a:extLst>
          </p:cNvPr>
          <p:cNvSpPr/>
          <p:nvPr/>
        </p:nvSpPr>
        <p:spPr>
          <a:xfrm>
            <a:off x="7583382" y="3806505"/>
            <a:ext cx="1545744" cy="2054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Windows for Lightsail</a:t>
            </a:r>
          </a:p>
        </p:txBody>
      </p:sp>
      <p:sp>
        <p:nvSpPr>
          <p:cNvPr id="223" name="Rectangle 222">
            <a:extLst>
              <a:ext uri="{FF2B5EF4-FFF2-40B4-BE49-F238E27FC236}">
                <a16:creationId xmlns:a16="http://schemas.microsoft.com/office/drawing/2014/main" id="{EFAFE013-ED35-4F8D-BF28-0851E1ADE3E0}"/>
              </a:ext>
            </a:extLst>
          </p:cNvPr>
          <p:cNvSpPr/>
          <p:nvPr/>
        </p:nvSpPr>
        <p:spPr>
          <a:xfrm>
            <a:off x="7864059" y="3391574"/>
            <a:ext cx="2802693"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ea typeface="Amazon Ember" panose="020B0603020204020204" pitchFamily="34" charset="0"/>
                <a:cs typeface="Amazon Ember" panose="020B0603020204020204" pitchFamily="34" charset="0"/>
              </a:rPr>
              <a:t>.NET Core &amp; PowerShell on AL2/Ubuntu</a:t>
            </a:r>
          </a:p>
        </p:txBody>
      </p:sp>
      <p:sp>
        <p:nvSpPr>
          <p:cNvPr id="224" name="Rectangle 223">
            <a:extLst>
              <a:ext uri="{FF2B5EF4-FFF2-40B4-BE49-F238E27FC236}">
                <a16:creationId xmlns:a16="http://schemas.microsoft.com/office/drawing/2014/main" id="{DC373B7B-94A0-4238-B785-B5871BD2A514}"/>
              </a:ext>
            </a:extLst>
          </p:cNvPr>
          <p:cNvSpPr/>
          <p:nvPr/>
        </p:nvSpPr>
        <p:spPr>
          <a:xfrm>
            <a:off x="7699910" y="3606677"/>
            <a:ext cx="2339340" cy="18618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.NET Core 2.1 on Lambda</a:t>
            </a:r>
          </a:p>
        </p:txBody>
      </p:sp>
      <p:sp>
        <p:nvSpPr>
          <p:cNvPr id="225" name="Oval 224">
            <a:extLst>
              <a:ext uri="{FF2B5EF4-FFF2-40B4-BE49-F238E27FC236}">
                <a16:creationId xmlns:a16="http://schemas.microsoft.com/office/drawing/2014/main" id="{7DE15B78-F063-4B88-B557-B58490302FA4}"/>
              </a:ext>
            </a:extLst>
          </p:cNvPr>
          <p:cNvSpPr/>
          <p:nvPr/>
        </p:nvSpPr>
        <p:spPr>
          <a:xfrm flipH="1">
            <a:off x="8985410" y="2121830"/>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6" name="Rectangle 225">
            <a:extLst>
              <a:ext uri="{FF2B5EF4-FFF2-40B4-BE49-F238E27FC236}">
                <a16:creationId xmlns:a16="http://schemas.microsoft.com/office/drawing/2014/main" id="{F57FBF98-3F20-4A50-BEAF-61D88034EEB5}"/>
              </a:ext>
            </a:extLst>
          </p:cNvPr>
          <p:cNvSpPr/>
          <p:nvPr/>
        </p:nvSpPr>
        <p:spPr>
          <a:xfrm>
            <a:off x="5140256" y="2841548"/>
            <a:ext cx="329417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                 EC2 Windows on Bare Metal/Hyper-V AMI</a:t>
            </a:r>
          </a:p>
        </p:txBody>
      </p:sp>
      <p:sp>
        <p:nvSpPr>
          <p:cNvPr id="227" name="Rectangle 226">
            <a:extLst>
              <a:ext uri="{FF2B5EF4-FFF2-40B4-BE49-F238E27FC236}">
                <a16:creationId xmlns:a16="http://schemas.microsoft.com/office/drawing/2014/main" id="{11ED69A2-97A1-4BD0-9271-B370648CB3B6}"/>
              </a:ext>
            </a:extLst>
          </p:cNvPr>
          <p:cNvSpPr/>
          <p:nvPr/>
        </p:nvSpPr>
        <p:spPr>
          <a:xfrm>
            <a:off x="8191749" y="3176879"/>
            <a:ext cx="1784327" cy="18618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ea typeface="Amazon Ember" panose="020B0603020204020204" pitchFamily="34" charset="0"/>
                <a:cs typeface="Amazon Ember" panose="020B0603020204020204" pitchFamily="34" charset="0"/>
              </a:rPr>
              <a:t>SQL 2017 AMI AL2/Ubuntu</a:t>
            </a:r>
          </a:p>
        </p:txBody>
      </p:sp>
      <p:sp>
        <p:nvSpPr>
          <p:cNvPr id="228" name="Oval 227">
            <a:extLst>
              <a:ext uri="{FF2B5EF4-FFF2-40B4-BE49-F238E27FC236}">
                <a16:creationId xmlns:a16="http://schemas.microsoft.com/office/drawing/2014/main" id="{A901796C-1050-49FB-A631-B483FFE78F97}"/>
              </a:ext>
            </a:extLst>
          </p:cNvPr>
          <p:cNvSpPr/>
          <p:nvPr/>
        </p:nvSpPr>
        <p:spPr>
          <a:xfrm flipH="1">
            <a:off x="9120837" y="1960181"/>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9" name="Oval 228">
            <a:extLst>
              <a:ext uri="{FF2B5EF4-FFF2-40B4-BE49-F238E27FC236}">
                <a16:creationId xmlns:a16="http://schemas.microsoft.com/office/drawing/2014/main" id="{F4AA4CC5-D3D9-43FD-86C6-A37EA8FE6B0B}"/>
              </a:ext>
            </a:extLst>
          </p:cNvPr>
          <p:cNvSpPr/>
          <p:nvPr/>
        </p:nvSpPr>
        <p:spPr>
          <a:xfrm flipH="1">
            <a:off x="8866368" y="2273189"/>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30" name="Oval 229">
            <a:extLst>
              <a:ext uri="{FF2B5EF4-FFF2-40B4-BE49-F238E27FC236}">
                <a16:creationId xmlns:a16="http://schemas.microsoft.com/office/drawing/2014/main" id="{CB343CEE-EC52-442B-916A-302678F6ED29}"/>
              </a:ext>
            </a:extLst>
          </p:cNvPr>
          <p:cNvSpPr/>
          <p:nvPr/>
        </p:nvSpPr>
        <p:spPr>
          <a:xfrm flipH="1">
            <a:off x="8728295" y="2432409"/>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31" name="Oval 230">
            <a:extLst>
              <a:ext uri="{FF2B5EF4-FFF2-40B4-BE49-F238E27FC236}">
                <a16:creationId xmlns:a16="http://schemas.microsoft.com/office/drawing/2014/main" id="{CFE6AFEE-99F7-46A3-B5AB-719BBD3B41B4}"/>
              </a:ext>
            </a:extLst>
          </p:cNvPr>
          <p:cNvSpPr/>
          <p:nvPr/>
        </p:nvSpPr>
        <p:spPr>
          <a:xfrm flipH="1">
            <a:off x="8592514" y="2576008"/>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32" name="Rectangle 231">
            <a:extLst>
              <a:ext uri="{FF2B5EF4-FFF2-40B4-BE49-F238E27FC236}">
                <a16:creationId xmlns:a16="http://schemas.microsoft.com/office/drawing/2014/main" id="{4D9F8750-9070-4D0E-B3E8-C3891B3AC528}"/>
              </a:ext>
            </a:extLst>
          </p:cNvPr>
          <p:cNvSpPr/>
          <p:nvPr/>
        </p:nvSpPr>
        <p:spPr>
          <a:xfrm>
            <a:off x="8404207" y="2979487"/>
            <a:ext cx="1696554" cy="18618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ea typeface="Amazon Ember" panose="020B0603020204020204" pitchFamily="34" charset="0"/>
                <a:cs typeface="Amazon Ember" panose="020B0603020204020204" pitchFamily="34" charset="0"/>
              </a:rPr>
              <a:t>.NET Core 2.1 Linux AMIs</a:t>
            </a:r>
          </a:p>
        </p:txBody>
      </p:sp>
      <p:sp>
        <p:nvSpPr>
          <p:cNvPr id="233" name="Rectangle 232">
            <a:extLst>
              <a:ext uri="{FF2B5EF4-FFF2-40B4-BE49-F238E27FC236}">
                <a16:creationId xmlns:a16="http://schemas.microsoft.com/office/drawing/2014/main" id="{AEFC6745-7BFA-4169-ABF7-07C74D1D0682}"/>
              </a:ext>
            </a:extLst>
          </p:cNvPr>
          <p:cNvSpPr/>
          <p:nvPr/>
        </p:nvSpPr>
        <p:spPr>
          <a:xfrm>
            <a:off x="8601701" y="2802197"/>
            <a:ext cx="244406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DynamoDB Accelerator SDK for .NET</a:t>
            </a:r>
          </a:p>
        </p:txBody>
      </p:sp>
      <p:sp>
        <p:nvSpPr>
          <p:cNvPr id="234" name="Rectangle 233">
            <a:extLst>
              <a:ext uri="{FF2B5EF4-FFF2-40B4-BE49-F238E27FC236}">
                <a16:creationId xmlns:a16="http://schemas.microsoft.com/office/drawing/2014/main" id="{2B1A74F5-86E5-4306-A46D-3A8B27D1A85E}"/>
              </a:ext>
            </a:extLst>
          </p:cNvPr>
          <p:cNvSpPr/>
          <p:nvPr/>
        </p:nvSpPr>
        <p:spPr>
          <a:xfrm>
            <a:off x="7146034" y="2643398"/>
            <a:ext cx="1410969" cy="2054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Sessions Manager </a:t>
            </a:r>
          </a:p>
        </p:txBody>
      </p:sp>
      <p:sp>
        <p:nvSpPr>
          <p:cNvPr id="235" name="Rectangle 234">
            <a:extLst>
              <a:ext uri="{FF2B5EF4-FFF2-40B4-BE49-F238E27FC236}">
                <a16:creationId xmlns:a16="http://schemas.microsoft.com/office/drawing/2014/main" id="{0CBD108B-98B3-469E-A065-70FE85D4355A}"/>
              </a:ext>
            </a:extLst>
          </p:cNvPr>
          <p:cNvSpPr/>
          <p:nvPr/>
        </p:nvSpPr>
        <p:spPr>
          <a:xfrm>
            <a:off x="8799180" y="2617574"/>
            <a:ext cx="2070310" cy="2054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AWS X-Ray .NET Core Support</a:t>
            </a:r>
          </a:p>
        </p:txBody>
      </p:sp>
      <p:sp>
        <p:nvSpPr>
          <p:cNvPr id="236" name="Rectangle 235">
            <a:extLst>
              <a:ext uri="{FF2B5EF4-FFF2-40B4-BE49-F238E27FC236}">
                <a16:creationId xmlns:a16="http://schemas.microsoft.com/office/drawing/2014/main" id="{312A05DA-ADE2-483E-856F-28E72E0BC9EB}"/>
              </a:ext>
            </a:extLst>
          </p:cNvPr>
          <p:cNvSpPr/>
          <p:nvPr/>
        </p:nvSpPr>
        <p:spPr>
          <a:xfrm>
            <a:off x="7545168" y="2005060"/>
            <a:ext cx="1513424" cy="18618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Windows Server 2019</a:t>
            </a:r>
          </a:p>
        </p:txBody>
      </p:sp>
      <p:sp>
        <p:nvSpPr>
          <p:cNvPr id="237" name="Rectangle 236">
            <a:extLst>
              <a:ext uri="{FF2B5EF4-FFF2-40B4-BE49-F238E27FC236}">
                <a16:creationId xmlns:a16="http://schemas.microsoft.com/office/drawing/2014/main" id="{62745771-CF86-4BE6-B916-98962E537184}"/>
              </a:ext>
            </a:extLst>
          </p:cNvPr>
          <p:cNvSpPr/>
          <p:nvPr/>
        </p:nvSpPr>
        <p:spPr>
          <a:xfrm>
            <a:off x="9100647" y="2196932"/>
            <a:ext cx="245634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Dedicated Host Enhancement Tag-On</a:t>
            </a:r>
          </a:p>
        </p:txBody>
      </p:sp>
      <p:sp>
        <p:nvSpPr>
          <p:cNvPr id="238" name="Rectangle 237">
            <a:extLst>
              <a:ext uri="{FF2B5EF4-FFF2-40B4-BE49-F238E27FC236}">
                <a16:creationId xmlns:a16="http://schemas.microsoft.com/office/drawing/2014/main" id="{83A9C606-FB69-4755-A828-C07BC541B409}"/>
              </a:ext>
            </a:extLst>
          </p:cNvPr>
          <p:cNvSpPr/>
          <p:nvPr/>
        </p:nvSpPr>
        <p:spPr>
          <a:xfrm>
            <a:off x="9262153" y="1971175"/>
            <a:ext cx="245634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ea typeface="Amazon Ember" panose="020B0603020204020204" pitchFamily="34" charset="0"/>
                <a:cs typeface="Amazon Ember" panose="020B0603020204020204" pitchFamily="34" charset="0"/>
              </a:rPr>
              <a:t>Lambda Support for PowerShell Core</a:t>
            </a:r>
          </a:p>
        </p:txBody>
      </p:sp>
      <p:sp>
        <p:nvSpPr>
          <p:cNvPr id="239" name="Oval 238">
            <a:extLst>
              <a:ext uri="{FF2B5EF4-FFF2-40B4-BE49-F238E27FC236}">
                <a16:creationId xmlns:a16="http://schemas.microsoft.com/office/drawing/2014/main" id="{CBA07AAA-6726-4357-871C-CD7E726664EE}"/>
              </a:ext>
            </a:extLst>
          </p:cNvPr>
          <p:cNvSpPr/>
          <p:nvPr/>
        </p:nvSpPr>
        <p:spPr>
          <a:xfrm flipH="1">
            <a:off x="9274664" y="1782006"/>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40" name="Rectangle 239">
            <a:extLst>
              <a:ext uri="{FF2B5EF4-FFF2-40B4-BE49-F238E27FC236}">
                <a16:creationId xmlns:a16="http://schemas.microsoft.com/office/drawing/2014/main" id="{0ABF8B3B-EC29-477F-8EF6-8FE3FBEDCB6E}"/>
              </a:ext>
            </a:extLst>
          </p:cNvPr>
          <p:cNvSpPr/>
          <p:nvPr/>
        </p:nvSpPr>
        <p:spPr>
          <a:xfrm>
            <a:off x="6433714" y="4612521"/>
            <a:ext cx="1225849" cy="1861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Windows Server 2016</a:t>
            </a:r>
            <a:endParaRPr lang="en-US" sz="1000" dirty="0">
              <a:solidFill>
                <a:schemeClr val="accent2"/>
              </a:solidFill>
              <a:ea typeface="Amazon Ember" panose="020B0603020204020204" pitchFamily="34" charset="0"/>
              <a:cs typeface="Amazon Ember" panose="020B0603020204020204" pitchFamily="34" charset="0"/>
            </a:endParaRPr>
          </a:p>
        </p:txBody>
      </p:sp>
      <p:sp>
        <p:nvSpPr>
          <p:cNvPr id="241" name="Rectangle 240">
            <a:extLst>
              <a:ext uri="{FF2B5EF4-FFF2-40B4-BE49-F238E27FC236}">
                <a16:creationId xmlns:a16="http://schemas.microsoft.com/office/drawing/2014/main" id="{CC7F48C4-1B8D-4734-9AE1-2AB4337BE3EB}"/>
              </a:ext>
            </a:extLst>
          </p:cNvPr>
          <p:cNvSpPr/>
          <p:nvPr/>
        </p:nvSpPr>
        <p:spPr>
          <a:xfrm>
            <a:off x="6767270" y="4366846"/>
            <a:ext cx="1973088" cy="1861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ea typeface="Amazon Ember" panose="020B0603020204020204" pitchFamily="34" charset="0"/>
                <a:cs typeface="Amazon Ember" panose="020B0603020204020204" pitchFamily="34" charset="0"/>
              </a:rPr>
              <a:t>Amazon ECS for Windows Containers</a:t>
            </a:r>
          </a:p>
        </p:txBody>
      </p:sp>
      <p:sp>
        <p:nvSpPr>
          <p:cNvPr id="242" name="TextBox 227">
            <a:extLst>
              <a:ext uri="{FF2B5EF4-FFF2-40B4-BE49-F238E27FC236}">
                <a16:creationId xmlns:a16="http://schemas.microsoft.com/office/drawing/2014/main" id="{86BE729D-C778-409E-BB8D-24817607E4CA}"/>
              </a:ext>
            </a:extLst>
          </p:cNvPr>
          <p:cNvSpPr txBox="1"/>
          <p:nvPr/>
        </p:nvSpPr>
        <p:spPr>
          <a:xfrm>
            <a:off x="753141" y="5262682"/>
            <a:ext cx="1112076" cy="206578"/>
          </a:xfrm>
          <a:prstGeom prst="rect">
            <a:avLst/>
          </a:prstGeom>
          <a:noFill/>
        </p:spPr>
        <p:txBody>
          <a:bodyPr wrap="none" lIns="0" r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1"/>
                </a:solidFill>
                <a:ea typeface="Amazon Ember" panose="020B0603020204020204" pitchFamily="34" charset="0"/>
                <a:cs typeface="Amazon Ember" panose="020B0603020204020204" pitchFamily="34" charset="0"/>
              </a:rPr>
              <a:t>Windows </a:t>
            </a:r>
          </a:p>
          <a:p>
            <a:pPr algn="ctr" defTabSz="914363">
              <a:defRPr/>
            </a:pPr>
            <a:r>
              <a:rPr lang="en-US" sz="1000" dirty="0">
                <a:solidFill>
                  <a:schemeClr val="accent1"/>
                </a:solidFill>
                <a:ea typeface="Amazon Ember" panose="020B0603020204020204" pitchFamily="34" charset="0"/>
                <a:cs typeface="Amazon Ember" panose="020B0603020204020204" pitchFamily="34" charset="0"/>
              </a:rPr>
              <a:t>Server 2003 </a:t>
            </a:r>
          </a:p>
        </p:txBody>
      </p:sp>
      <p:sp>
        <p:nvSpPr>
          <p:cNvPr id="243" name="TextBox 228">
            <a:extLst>
              <a:ext uri="{FF2B5EF4-FFF2-40B4-BE49-F238E27FC236}">
                <a16:creationId xmlns:a16="http://schemas.microsoft.com/office/drawing/2014/main" id="{DE2EE18C-088C-4640-A55C-9CEA6DA4A1C1}"/>
              </a:ext>
            </a:extLst>
          </p:cNvPr>
          <p:cNvSpPr txBox="1"/>
          <p:nvPr/>
        </p:nvSpPr>
        <p:spPr>
          <a:xfrm>
            <a:off x="1678580" y="5569972"/>
            <a:ext cx="1210540" cy="217966"/>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2"/>
                </a:solidFill>
                <a:ea typeface="Amazon Ember" panose="020B0603020204020204" pitchFamily="34" charset="0"/>
                <a:cs typeface="Amazon Ember" panose="020B0603020204020204" pitchFamily="34" charset="0"/>
              </a:rPr>
              <a:t>SQL Server 2008 R2</a:t>
            </a:r>
          </a:p>
        </p:txBody>
      </p:sp>
      <p:sp>
        <p:nvSpPr>
          <p:cNvPr id="244" name="TextBox 229">
            <a:extLst>
              <a:ext uri="{FF2B5EF4-FFF2-40B4-BE49-F238E27FC236}">
                <a16:creationId xmlns:a16="http://schemas.microsoft.com/office/drawing/2014/main" id="{07D25B59-0A8B-4921-A784-DC76BE36C8E5}"/>
              </a:ext>
            </a:extLst>
          </p:cNvPr>
          <p:cNvSpPr txBox="1"/>
          <p:nvPr/>
        </p:nvSpPr>
        <p:spPr>
          <a:xfrm>
            <a:off x="1600904" y="5245115"/>
            <a:ext cx="1210540" cy="234618"/>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1"/>
                </a:solidFill>
                <a:ea typeface="Amazon Ember" panose="020B0603020204020204" pitchFamily="34" charset="0"/>
                <a:cs typeface="Amazon Ember" panose="020B0603020204020204" pitchFamily="34" charset="0"/>
              </a:rPr>
              <a:t>Windows </a:t>
            </a:r>
          </a:p>
          <a:p>
            <a:pPr algn="ctr" defTabSz="914363">
              <a:defRPr/>
            </a:pPr>
            <a:r>
              <a:rPr lang="en-US" sz="1000" dirty="0">
                <a:solidFill>
                  <a:schemeClr val="accent1"/>
                </a:solidFill>
                <a:ea typeface="Amazon Ember" panose="020B0603020204020204" pitchFamily="34" charset="0"/>
                <a:cs typeface="Amazon Ember" panose="020B0603020204020204" pitchFamily="34" charset="0"/>
              </a:rPr>
              <a:t>Server 2008 R2 </a:t>
            </a:r>
            <a:br>
              <a:rPr lang="en-US" sz="1000" dirty="0">
                <a:solidFill>
                  <a:srgbClr val="FFFFFF"/>
                </a:solidFill>
                <a:ea typeface="Amazon Ember" panose="020B0603020204020204" pitchFamily="34" charset="0"/>
                <a:cs typeface="Amazon Ember" panose="020B0603020204020204" pitchFamily="34" charset="0"/>
              </a:rPr>
            </a:br>
            <a:endParaRPr lang="en-US" sz="1000" dirty="0">
              <a:solidFill>
                <a:schemeClr val="accent2"/>
              </a:solidFill>
              <a:ea typeface="Amazon Ember" panose="020B0603020204020204" pitchFamily="34" charset="0"/>
              <a:cs typeface="Amazon Ember" panose="020B0603020204020204" pitchFamily="34" charset="0"/>
            </a:endParaRPr>
          </a:p>
        </p:txBody>
      </p:sp>
      <p:sp>
        <p:nvSpPr>
          <p:cNvPr id="245" name="Rectangle 244">
            <a:extLst>
              <a:ext uri="{FF2B5EF4-FFF2-40B4-BE49-F238E27FC236}">
                <a16:creationId xmlns:a16="http://schemas.microsoft.com/office/drawing/2014/main" id="{E469A826-A644-4AFC-952C-6BC2E76F0D93}"/>
              </a:ext>
            </a:extLst>
          </p:cNvPr>
          <p:cNvSpPr/>
          <p:nvPr/>
        </p:nvSpPr>
        <p:spPr>
          <a:xfrm>
            <a:off x="3587167" y="5223916"/>
            <a:ext cx="981274" cy="1861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2"/>
                </a:solidFill>
                <a:ea typeface="Amazon Ember" panose="020B0603020204020204" pitchFamily="34" charset="0"/>
                <a:cs typeface="Amazon Ember" panose="020B0603020204020204" pitchFamily="34" charset="0"/>
              </a:rPr>
              <a:t>SQL Server 2012</a:t>
            </a:r>
          </a:p>
        </p:txBody>
      </p:sp>
      <p:sp>
        <p:nvSpPr>
          <p:cNvPr id="246" name="Rectangle 245">
            <a:extLst>
              <a:ext uri="{FF2B5EF4-FFF2-40B4-BE49-F238E27FC236}">
                <a16:creationId xmlns:a16="http://schemas.microsoft.com/office/drawing/2014/main" id="{53693314-246D-45DC-91AA-6D24603A6B14}"/>
              </a:ext>
            </a:extLst>
          </p:cNvPr>
          <p:cNvSpPr/>
          <p:nvPr/>
        </p:nvSpPr>
        <p:spPr>
          <a:xfrm>
            <a:off x="7680798" y="2213520"/>
            <a:ext cx="1225106" cy="2054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ea typeface="Amazon Ember" panose="020B0603020204020204" pitchFamily="34" charset="0"/>
                <a:cs typeface="Amazon Ember" panose="020B0603020204020204" pitchFamily="34" charset="0"/>
              </a:rPr>
              <a:t>Lambda Layers</a:t>
            </a:r>
          </a:p>
        </p:txBody>
      </p:sp>
      <p:sp>
        <p:nvSpPr>
          <p:cNvPr id="247" name="Oval 246">
            <a:extLst>
              <a:ext uri="{FF2B5EF4-FFF2-40B4-BE49-F238E27FC236}">
                <a16:creationId xmlns:a16="http://schemas.microsoft.com/office/drawing/2014/main" id="{0EB891CA-7F45-4945-BE28-CB6F00EF56A3}"/>
              </a:ext>
            </a:extLst>
          </p:cNvPr>
          <p:cNvSpPr/>
          <p:nvPr/>
        </p:nvSpPr>
        <p:spPr>
          <a:xfrm flipH="1">
            <a:off x="9388346" y="1610836"/>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48" name="Oval 247">
            <a:extLst>
              <a:ext uri="{FF2B5EF4-FFF2-40B4-BE49-F238E27FC236}">
                <a16:creationId xmlns:a16="http://schemas.microsoft.com/office/drawing/2014/main" id="{6E50B6C1-A8E8-401D-919E-1DDEA156ED96}"/>
              </a:ext>
            </a:extLst>
          </p:cNvPr>
          <p:cNvSpPr/>
          <p:nvPr/>
        </p:nvSpPr>
        <p:spPr>
          <a:xfrm flipH="1">
            <a:off x="9510409" y="145505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49" name="Oval 248">
            <a:extLst>
              <a:ext uri="{FF2B5EF4-FFF2-40B4-BE49-F238E27FC236}">
                <a16:creationId xmlns:a16="http://schemas.microsoft.com/office/drawing/2014/main" id="{CAFE2570-5729-4210-8A11-883DF7DAE6B0}"/>
              </a:ext>
            </a:extLst>
          </p:cNvPr>
          <p:cNvSpPr/>
          <p:nvPr/>
        </p:nvSpPr>
        <p:spPr>
          <a:xfrm flipH="1">
            <a:off x="9604228" y="1308025"/>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50" name="Oval 249">
            <a:extLst>
              <a:ext uri="{FF2B5EF4-FFF2-40B4-BE49-F238E27FC236}">
                <a16:creationId xmlns:a16="http://schemas.microsoft.com/office/drawing/2014/main" id="{C99B5A48-F8E7-421C-8A42-612503E74934}"/>
              </a:ext>
            </a:extLst>
          </p:cNvPr>
          <p:cNvSpPr/>
          <p:nvPr/>
        </p:nvSpPr>
        <p:spPr>
          <a:xfrm flipH="1">
            <a:off x="9731223" y="1114655"/>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51" name="Oval 250">
            <a:extLst>
              <a:ext uri="{FF2B5EF4-FFF2-40B4-BE49-F238E27FC236}">
                <a16:creationId xmlns:a16="http://schemas.microsoft.com/office/drawing/2014/main" id="{99B58DAC-8A30-4091-87A2-8224CDB7CC91}"/>
              </a:ext>
            </a:extLst>
          </p:cNvPr>
          <p:cNvSpPr/>
          <p:nvPr/>
        </p:nvSpPr>
        <p:spPr>
          <a:xfrm flipH="1">
            <a:off x="9859315" y="928695"/>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52" name="Rectangle 251">
            <a:extLst>
              <a:ext uri="{FF2B5EF4-FFF2-40B4-BE49-F238E27FC236}">
                <a16:creationId xmlns:a16="http://schemas.microsoft.com/office/drawing/2014/main" id="{67DCA3A7-D944-459E-9924-B6F5D6E19257}"/>
              </a:ext>
            </a:extLst>
          </p:cNvPr>
          <p:cNvSpPr/>
          <p:nvPr/>
        </p:nvSpPr>
        <p:spPr>
          <a:xfrm>
            <a:off x="8994801" y="2388088"/>
            <a:ext cx="981274" cy="1861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ea typeface="Amazon Ember" panose="020B0603020204020204" pitchFamily="34" charset="0"/>
                <a:cs typeface="Amazon Ember" panose="020B0603020204020204" pitchFamily="34" charset="0"/>
              </a:rPr>
              <a:t>SQL Server 2019</a:t>
            </a:r>
          </a:p>
        </p:txBody>
      </p:sp>
      <p:sp>
        <p:nvSpPr>
          <p:cNvPr id="253" name="Rectangle 252">
            <a:extLst>
              <a:ext uri="{FF2B5EF4-FFF2-40B4-BE49-F238E27FC236}">
                <a16:creationId xmlns:a16="http://schemas.microsoft.com/office/drawing/2014/main" id="{D52702ED-FC39-46D2-AE48-886DDC0C9D85}"/>
              </a:ext>
            </a:extLst>
          </p:cNvPr>
          <p:cNvSpPr/>
          <p:nvPr/>
        </p:nvSpPr>
        <p:spPr>
          <a:xfrm>
            <a:off x="7214027" y="2430310"/>
            <a:ext cx="1636361" cy="18618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ea typeface="Amazon Ember" panose="020B0603020204020204" pitchFamily="34" charset="0"/>
                <a:cs typeface="Amazon Ember" panose="020B0603020204020204" pitchFamily="34" charset="0"/>
              </a:rPr>
              <a:t>Windows Server 1803</a:t>
            </a:r>
          </a:p>
        </p:txBody>
      </p:sp>
      <p:sp>
        <p:nvSpPr>
          <p:cNvPr id="254" name="Rectangle 253">
            <a:extLst>
              <a:ext uri="{FF2B5EF4-FFF2-40B4-BE49-F238E27FC236}">
                <a16:creationId xmlns:a16="http://schemas.microsoft.com/office/drawing/2014/main" id="{DFBCACE0-381A-46D5-82F0-BA0DA68A2147}"/>
              </a:ext>
            </a:extLst>
          </p:cNvPr>
          <p:cNvSpPr/>
          <p:nvPr/>
        </p:nvSpPr>
        <p:spPr>
          <a:xfrm>
            <a:off x="8073141" y="1030505"/>
            <a:ext cx="1863188"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.NET Core 3.1 on Lambda</a:t>
            </a:r>
          </a:p>
        </p:txBody>
      </p:sp>
      <p:sp>
        <p:nvSpPr>
          <p:cNvPr id="255" name="TextBox 240">
            <a:extLst>
              <a:ext uri="{FF2B5EF4-FFF2-40B4-BE49-F238E27FC236}">
                <a16:creationId xmlns:a16="http://schemas.microsoft.com/office/drawing/2014/main" id="{FC566039-FA10-439B-BDEB-3926E361409A}"/>
              </a:ext>
            </a:extLst>
          </p:cNvPr>
          <p:cNvSpPr txBox="1"/>
          <p:nvPr/>
        </p:nvSpPr>
        <p:spPr>
          <a:xfrm>
            <a:off x="6940372" y="1805009"/>
            <a:ext cx="2135669" cy="160180"/>
          </a:xfrm>
          <a:prstGeom prst="rect">
            <a:avLst/>
          </a:prstGeom>
          <a:noFill/>
        </p:spPr>
        <p:txBody>
          <a:bodyPr wrap="non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AWS Toolkit for Visual Studio Code</a:t>
            </a:r>
          </a:p>
        </p:txBody>
      </p:sp>
      <p:sp>
        <p:nvSpPr>
          <p:cNvPr id="256" name="TextBox 241">
            <a:extLst>
              <a:ext uri="{FF2B5EF4-FFF2-40B4-BE49-F238E27FC236}">
                <a16:creationId xmlns:a16="http://schemas.microsoft.com/office/drawing/2014/main" id="{4D1AA033-DF36-457D-8D64-DA473DA8FB36}"/>
              </a:ext>
            </a:extLst>
          </p:cNvPr>
          <p:cNvSpPr txBox="1"/>
          <p:nvPr/>
        </p:nvSpPr>
        <p:spPr>
          <a:xfrm>
            <a:off x="7902612" y="1594112"/>
            <a:ext cx="968248" cy="129291"/>
          </a:xfrm>
          <a:prstGeom prst="rect">
            <a:avLst/>
          </a:prstGeom>
          <a:noFill/>
        </p:spPr>
        <p:txBody>
          <a:bodyPr wrap="non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AWS Toolkit for Rider</a:t>
            </a:r>
          </a:p>
        </p:txBody>
      </p:sp>
      <p:sp>
        <p:nvSpPr>
          <p:cNvPr id="257" name="Rectangle 256">
            <a:extLst>
              <a:ext uri="{FF2B5EF4-FFF2-40B4-BE49-F238E27FC236}">
                <a16:creationId xmlns:a16="http://schemas.microsoft.com/office/drawing/2014/main" id="{3464DDDE-D677-4DB9-8B05-C5617E84E66A}"/>
              </a:ext>
            </a:extLst>
          </p:cNvPr>
          <p:cNvSpPr/>
          <p:nvPr/>
        </p:nvSpPr>
        <p:spPr>
          <a:xfrm>
            <a:off x="9881311" y="1025247"/>
            <a:ext cx="112731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ea typeface="Amazon Ember" panose="020B0603020204020204" pitchFamily="34" charset="0"/>
                <a:cs typeface="Amazon Ember" panose="020B0603020204020204" pitchFamily="34" charset="0"/>
              </a:rPr>
              <a:t>App2Container</a:t>
            </a:r>
          </a:p>
        </p:txBody>
      </p:sp>
      <p:sp>
        <p:nvSpPr>
          <p:cNvPr id="258" name="Rectangle 257">
            <a:extLst>
              <a:ext uri="{FF2B5EF4-FFF2-40B4-BE49-F238E27FC236}">
                <a16:creationId xmlns:a16="http://schemas.microsoft.com/office/drawing/2014/main" id="{F760D272-C656-4C25-B2F3-5E473E240252}"/>
              </a:ext>
            </a:extLst>
          </p:cNvPr>
          <p:cNvSpPr/>
          <p:nvPr/>
        </p:nvSpPr>
        <p:spPr>
          <a:xfrm>
            <a:off x="8224760" y="836449"/>
            <a:ext cx="1831524" cy="2054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r>
              <a:rPr lang="en-US" sz="1000" dirty="0">
                <a:solidFill>
                  <a:schemeClr val="accent4"/>
                </a:solidFill>
                <a:ea typeface="Amazon Ember" panose="020B0603020204020204" pitchFamily="34" charset="0"/>
                <a:cs typeface="Amazon Ember" panose="020B0603020204020204" pitchFamily="34" charset="0"/>
              </a:rPr>
              <a:t>Porting Assistant for .NET</a:t>
            </a:r>
          </a:p>
        </p:txBody>
      </p:sp>
      <p:sp>
        <p:nvSpPr>
          <p:cNvPr id="259" name="Rectangle 258">
            <a:extLst>
              <a:ext uri="{FF2B5EF4-FFF2-40B4-BE49-F238E27FC236}">
                <a16:creationId xmlns:a16="http://schemas.microsoft.com/office/drawing/2014/main" id="{DB3F862E-06FF-487D-A38E-65A515C93824}"/>
              </a:ext>
            </a:extLst>
          </p:cNvPr>
          <p:cNvSpPr/>
          <p:nvPr/>
        </p:nvSpPr>
        <p:spPr>
          <a:xfrm>
            <a:off x="9493867" y="1480942"/>
            <a:ext cx="2646630"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AWS Elastic Beanstalk with .NET Core 3.1</a:t>
            </a:r>
          </a:p>
        </p:txBody>
      </p:sp>
      <p:sp>
        <p:nvSpPr>
          <p:cNvPr id="260" name="Rectangle 259">
            <a:extLst>
              <a:ext uri="{FF2B5EF4-FFF2-40B4-BE49-F238E27FC236}">
                <a16:creationId xmlns:a16="http://schemas.microsoft.com/office/drawing/2014/main" id="{5CA4FA2F-45A7-40AA-96A7-C91F4BAEAB64}"/>
              </a:ext>
            </a:extLst>
          </p:cNvPr>
          <p:cNvSpPr/>
          <p:nvPr/>
        </p:nvSpPr>
        <p:spPr>
          <a:xfrm>
            <a:off x="7912454" y="1271142"/>
            <a:ext cx="203888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Amplify CLI .NET support</a:t>
            </a:r>
          </a:p>
        </p:txBody>
      </p:sp>
      <p:sp>
        <p:nvSpPr>
          <p:cNvPr id="261" name="Rectangle 260">
            <a:extLst>
              <a:ext uri="{FF2B5EF4-FFF2-40B4-BE49-F238E27FC236}">
                <a16:creationId xmlns:a16="http://schemas.microsoft.com/office/drawing/2014/main" id="{4516F193-06D6-4E29-BDF8-6FF9D35F71E9}"/>
              </a:ext>
            </a:extLst>
          </p:cNvPr>
          <p:cNvSpPr/>
          <p:nvPr/>
        </p:nvSpPr>
        <p:spPr>
          <a:xfrm>
            <a:off x="9364736" y="1721579"/>
            <a:ext cx="1707283" cy="18618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AWS CDK with .NET</a:t>
            </a:r>
          </a:p>
        </p:txBody>
      </p:sp>
      <p:grpSp>
        <p:nvGrpSpPr>
          <p:cNvPr id="151" name="Group 150">
            <a:extLst>
              <a:ext uri="{FF2B5EF4-FFF2-40B4-BE49-F238E27FC236}">
                <a16:creationId xmlns:a16="http://schemas.microsoft.com/office/drawing/2014/main" id="{3C2A96D5-84F9-4F4B-BA72-E9FDA03131B1}"/>
              </a:ext>
            </a:extLst>
          </p:cNvPr>
          <p:cNvGrpSpPr/>
          <p:nvPr/>
        </p:nvGrpSpPr>
        <p:grpSpPr>
          <a:xfrm>
            <a:off x="9823739" y="4765745"/>
            <a:ext cx="2558542" cy="297454"/>
            <a:chOff x="11645733" y="5302884"/>
            <a:chExt cx="3070251" cy="356945"/>
          </a:xfrm>
        </p:grpSpPr>
        <p:sp>
          <p:nvSpPr>
            <p:cNvPr id="171" name="Rectangle 170">
              <a:extLst>
                <a:ext uri="{FF2B5EF4-FFF2-40B4-BE49-F238E27FC236}">
                  <a16:creationId xmlns:a16="http://schemas.microsoft.com/office/drawing/2014/main" id="{0322D104-FBAF-4CD5-AF11-8EE18918DB87}"/>
                </a:ext>
              </a:extLst>
            </p:cNvPr>
            <p:cNvSpPr/>
            <p:nvPr/>
          </p:nvSpPr>
          <p:spPr>
            <a:xfrm>
              <a:off x="11873960" y="5302884"/>
              <a:ext cx="2842024" cy="3569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spcBef>
                  <a:spcPts val="2133"/>
                </a:spcBef>
                <a:defRPr/>
              </a:pPr>
              <a:r>
                <a:rPr lang="en-US" sz="1333" dirty="0">
                  <a:solidFill>
                    <a:srgbClr val="FFFFFF"/>
                  </a:solidFill>
                  <a:ea typeface="Amazon Ember Light" panose="020B0403020204020204" pitchFamily="34" charset="0"/>
                  <a:cs typeface="Amazon Ember Light" panose="020B0403020204020204" pitchFamily="34" charset="0"/>
                </a:rPr>
                <a:t>Windows Server &amp; EC2</a:t>
              </a:r>
            </a:p>
          </p:txBody>
        </p:sp>
        <p:sp>
          <p:nvSpPr>
            <p:cNvPr id="172" name="Rectangle 171">
              <a:extLst>
                <a:ext uri="{FF2B5EF4-FFF2-40B4-BE49-F238E27FC236}">
                  <a16:creationId xmlns:a16="http://schemas.microsoft.com/office/drawing/2014/main" id="{0C5294E1-E640-42DC-9037-A91E0244D4A9}"/>
                </a:ext>
              </a:extLst>
            </p:cNvPr>
            <p:cNvSpPr/>
            <p:nvPr/>
          </p:nvSpPr>
          <p:spPr>
            <a:xfrm>
              <a:off x="11645733" y="5352710"/>
              <a:ext cx="228228" cy="2282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grpSp>
      <p:grpSp>
        <p:nvGrpSpPr>
          <p:cNvPr id="152" name="Group 151">
            <a:extLst>
              <a:ext uri="{FF2B5EF4-FFF2-40B4-BE49-F238E27FC236}">
                <a16:creationId xmlns:a16="http://schemas.microsoft.com/office/drawing/2014/main" id="{15FD5EA8-3992-49E1-AB4E-585EDA29F727}"/>
              </a:ext>
            </a:extLst>
          </p:cNvPr>
          <p:cNvGrpSpPr/>
          <p:nvPr/>
        </p:nvGrpSpPr>
        <p:grpSpPr>
          <a:xfrm>
            <a:off x="9823737" y="5075476"/>
            <a:ext cx="1954935" cy="297454"/>
            <a:chOff x="11645731" y="5678181"/>
            <a:chExt cx="3025345" cy="356945"/>
          </a:xfrm>
        </p:grpSpPr>
        <p:sp>
          <p:nvSpPr>
            <p:cNvPr id="169" name="Rectangle 168">
              <a:extLst>
                <a:ext uri="{FF2B5EF4-FFF2-40B4-BE49-F238E27FC236}">
                  <a16:creationId xmlns:a16="http://schemas.microsoft.com/office/drawing/2014/main" id="{5BD5FC50-BA95-4B22-A852-D803B37A89A0}"/>
                </a:ext>
              </a:extLst>
            </p:cNvPr>
            <p:cNvSpPr/>
            <p:nvPr/>
          </p:nvSpPr>
          <p:spPr>
            <a:xfrm>
              <a:off x="11970713" y="5678181"/>
              <a:ext cx="2700363" cy="3569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spcBef>
                  <a:spcPts val="2133"/>
                </a:spcBef>
                <a:defRPr/>
              </a:pPr>
              <a:r>
                <a:rPr lang="en-US" sz="1333" dirty="0">
                  <a:solidFill>
                    <a:srgbClr val="FFFFFF"/>
                  </a:solidFill>
                  <a:ea typeface="Amazon Ember Light" panose="020B0403020204020204" pitchFamily="34" charset="0"/>
                  <a:cs typeface="Amazon Ember Light" panose="020B0403020204020204" pitchFamily="34" charset="0"/>
                </a:rPr>
                <a:t>SQL Server</a:t>
              </a:r>
            </a:p>
          </p:txBody>
        </p:sp>
        <p:sp>
          <p:nvSpPr>
            <p:cNvPr id="170" name="Rectangle 169">
              <a:extLst>
                <a:ext uri="{FF2B5EF4-FFF2-40B4-BE49-F238E27FC236}">
                  <a16:creationId xmlns:a16="http://schemas.microsoft.com/office/drawing/2014/main" id="{FE1A36CA-03DE-48BB-B415-E49FC4CCBE9E}"/>
                </a:ext>
              </a:extLst>
            </p:cNvPr>
            <p:cNvSpPr/>
            <p:nvPr/>
          </p:nvSpPr>
          <p:spPr>
            <a:xfrm>
              <a:off x="11645731" y="5728007"/>
              <a:ext cx="294326" cy="2282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grpSp>
      <p:grpSp>
        <p:nvGrpSpPr>
          <p:cNvPr id="153" name="Group 152">
            <a:extLst>
              <a:ext uri="{FF2B5EF4-FFF2-40B4-BE49-F238E27FC236}">
                <a16:creationId xmlns:a16="http://schemas.microsoft.com/office/drawing/2014/main" id="{3414BB4E-B1B9-44BA-B970-F1537FEC87E0}"/>
              </a:ext>
            </a:extLst>
          </p:cNvPr>
          <p:cNvGrpSpPr/>
          <p:nvPr/>
        </p:nvGrpSpPr>
        <p:grpSpPr>
          <a:xfrm>
            <a:off x="9823739" y="5385206"/>
            <a:ext cx="2107928" cy="297454"/>
            <a:chOff x="11645733" y="6021173"/>
            <a:chExt cx="2529514" cy="356945"/>
          </a:xfrm>
        </p:grpSpPr>
        <p:sp>
          <p:nvSpPr>
            <p:cNvPr id="167" name="Rectangle 166">
              <a:extLst>
                <a:ext uri="{FF2B5EF4-FFF2-40B4-BE49-F238E27FC236}">
                  <a16:creationId xmlns:a16="http://schemas.microsoft.com/office/drawing/2014/main" id="{27B3F4F6-8C26-4570-81B4-15F4F8F0A649}"/>
                </a:ext>
              </a:extLst>
            </p:cNvPr>
            <p:cNvSpPr/>
            <p:nvPr/>
          </p:nvSpPr>
          <p:spPr>
            <a:xfrm>
              <a:off x="11873961" y="6021173"/>
              <a:ext cx="2301286" cy="3569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spcBef>
                  <a:spcPts val="2133"/>
                </a:spcBef>
                <a:defRPr/>
              </a:pPr>
              <a:r>
                <a:rPr lang="en-US" sz="1333" dirty="0">
                  <a:solidFill>
                    <a:srgbClr val="FFFFFF"/>
                  </a:solidFill>
                  <a:ea typeface="Amazon Ember Light" panose="020B0403020204020204" pitchFamily="34" charset="0"/>
                  <a:cs typeface="Amazon Ember Light" panose="020B0403020204020204" pitchFamily="34" charset="0"/>
                </a:rPr>
                <a:t>.NET</a:t>
              </a:r>
            </a:p>
          </p:txBody>
        </p:sp>
        <p:sp>
          <p:nvSpPr>
            <p:cNvPr id="168" name="Rectangle 167">
              <a:extLst>
                <a:ext uri="{FF2B5EF4-FFF2-40B4-BE49-F238E27FC236}">
                  <a16:creationId xmlns:a16="http://schemas.microsoft.com/office/drawing/2014/main" id="{9E0D8B38-32F0-49C4-A195-BE3C51AB1A91}"/>
                </a:ext>
              </a:extLst>
            </p:cNvPr>
            <p:cNvSpPr/>
            <p:nvPr/>
          </p:nvSpPr>
          <p:spPr>
            <a:xfrm>
              <a:off x="11645733" y="6070999"/>
              <a:ext cx="228228" cy="228228"/>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grpSp>
      <p:grpSp>
        <p:nvGrpSpPr>
          <p:cNvPr id="154" name="Group 153">
            <a:extLst>
              <a:ext uri="{FF2B5EF4-FFF2-40B4-BE49-F238E27FC236}">
                <a16:creationId xmlns:a16="http://schemas.microsoft.com/office/drawing/2014/main" id="{E3546976-AA8A-4070-B435-DAA85410DE3D}"/>
              </a:ext>
            </a:extLst>
          </p:cNvPr>
          <p:cNvGrpSpPr/>
          <p:nvPr/>
        </p:nvGrpSpPr>
        <p:grpSpPr>
          <a:xfrm>
            <a:off x="9823739" y="5694936"/>
            <a:ext cx="2107928" cy="297454"/>
            <a:chOff x="11645733" y="6417912"/>
            <a:chExt cx="2529514" cy="356945"/>
          </a:xfrm>
        </p:grpSpPr>
        <p:sp>
          <p:nvSpPr>
            <p:cNvPr id="165" name="Rectangle 164">
              <a:extLst>
                <a:ext uri="{FF2B5EF4-FFF2-40B4-BE49-F238E27FC236}">
                  <a16:creationId xmlns:a16="http://schemas.microsoft.com/office/drawing/2014/main" id="{DA2F55E7-71AF-43A2-A292-9FB761CAF97C}"/>
                </a:ext>
              </a:extLst>
            </p:cNvPr>
            <p:cNvSpPr/>
            <p:nvPr/>
          </p:nvSpPr>
          <p:spPr>
            <a:xfrm>
              <a:off x="11873961" y="6417912"/>
              <a:ext cx="2301286" cy="3569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spcBef>
                  <a:spcPts val="2133"/>
                </a:spcBef>
                <a:defRPr/>
              </a:pPr>
              <a:r>
                <a:rPr lang="en-US" sz="1333" dirty="0">
                  <a:solidFill>
                    <a:srgbClr val="FFFFFF"/>
                  </a:solidFill>
                  <a:ea typeface="Amazon Ember Light" panose="020B0403020204020204" pitchFamily="34" charset="0"/>
                  <a:cs typeface="Amazon Ember Light" panose="020B0403020204020204" pitchFamily="34" charset="0"/>
                </a:rPr>
                <a:t>App Modernization</a:t>
              </a:r>
            </a:p>
          </p:txBody>
        </p:sp>
        <p:sp>
          <p:nvSpPr>
            <p:cNvPr id="166" name="Rectangle 165">
              <a:extLst>
                <a:ext uri="{FF2B5EF4-FFF2-40B4-BE49-F238E27FC236}">
                  <a16:creationId xmlns:a16="http://schemas.microsoft.com/office/drawing/2014/main" id="{AE94158D-805B-476F-9404-CA8A474C15E7}"/>
                </a:ext>
              </a:extLst>
            </p:cNvPr>
            <p:cNvSpPr/>
            <p:nvPr/>
          </p:nvSpPr>
          <p:spPr>
            <a:xfrm>
              <a:off x="11645733" y="6467738"/>
              <a:ext cx="228228" cy="228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grpSp>
      <p:sp>
        <p:nvSpPr>
          <p:cNvPr id="155" name="Oval 154">
            <a:extLst>
              <a:ext uri="{FF2B5EF4-FFF2-40B4-BE49-F238E27FC236}">
                <a16:creationId xmlns:a16="http://schemas.microsoft.com/office/drawing/2014/main" id="{E8CAC5A7-EA1A-41CC-A4CF-C86397A33C95}"/>
              </a:ext>
            </a:extLst>
          </p:cNvPr>
          <p:cNvSpPr/>
          <p:nvPr/>
        </p:nvSpPr>
        <p:spPr>
          <a:xfrm flipH="1">
            <a:off x="10218381" y="358678"/>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56" name="Rectangle 155">
            <a:extLst>
              <a:ext uri="{FF2B5EF4-FFF2-40B4-BE49-F238E27FC236}">
                <a16:creationId xmlns:a16="http://schemas.microsoft.com/office/drawing/2014/main" id="{9C863467-B33F-47C3-99BF-8C228BD2494D}"/>
              </a:ext>
            </a:extLst>
          </p:cNvPr>
          <p:cNvSpPr/>
          <p:nvPr/>
        </p:nvSpPr>
        <p:spPr>
          <a:xfrm>
            <a:off x="10331583" y="217915"/>
            <a:ext cx="160008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ea typeface="Amazon Ember" panose="020B0603020204020204" pitchFamily="34" charset="0"/>
                <a:cs typeface="Amazon Ember" panose="020B0603020204020204" pitchFamily="34" charset="0"/>
              </a:rPr>
              <a:t>Microservice Extractor for .NET</a:t>
            </a:r>
          </a:p>
        </p:txBody>
      </p:sp>
      <p:sp>
        <p:nvSpPr>
          <p:cNvPr id="157" name="Rectangle 156">
            <a:extLst>
              <a:ext uri="{FF2B5EF4-FFF2-40B4-BE49-F238E27FC236}">
                <a16:creationId xmlns:a16="http://schemas.microsoft.com/office/drawing/2014/main" id="{D5005B66-1C76-4693-A9B2-3904AD864DF3}"/>
              </a:ext>
            </a:extLst>
          </p:cNvPr>
          <p:cNvSpPr/>
          <p:nvPr/>
        </p:nvSpPr>
        <p:spPr>
          <a:xfrm>
            <a:off x="9997028" y="773536"/>
            <a:ext cx="264663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AWS Elastic Beanstalk with .NET 5</a:t>
            </a:r>
          </a:p>
        </p:txBody>
      </p:sp>
      <p:sp>
        <p:nvSpPr>
          <p:cNvPr id="158" name="Rectangle 157">
            <a:extLst>
              <a:ext uri="{FF2B5EF4-FFF2-40B4-BE49-F238E27FC236}">
                <a16:creationId xmlns:a16="http://schemas.microsoft.com/office/drawing/2014/main" id="{543A9FDD-7B6A-4609-B3DB-07B2C0738A30}"/>
              </a:ext>
            </a:extLst>
          </p:cNvPr>
          <p:cNvSpPr/>
          <p:nvPr/>
        </p:nvSpPr>
        <p:spPr>
          <a:xfrm>
            <a:off x="9678508" y="1242407"/>
            <a:ext cx="264663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.NET Lambda base image</a:t>
            </a:r>
          </a:p>
        </p:txBody>
      </p:sp>
      <p:sp>
        <p:nvSpPr>
          <p:cNvPr id="159" name="Oval 158">
            <a:extLst>
              <a:ext uri="{FF2B5EF4-FFF2-40B4-BE49-F238E27FC236}">
                <a16:creationId xmlns:a16="http://schemas.microsoft.com/office/drawing/2014/main" id="{98012C2D-D921-4872-B37A-8763D8C4EBFF}"/>
              </a:ext>
            </a:extLst>
          </p:cNvPr>
          <p:cNvSpPr/>
          <p:nvPr/>
        </p:nvSpPr>
        <p:spPr>
          <a:xfrm flipH="1">
            <a:off x="9994199" y="708217"/>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60" name="Rectangle 159">
            <a:extLst>
              <a:ext uri="{FF2B5EF4-FFF2-40B4-BE49-F238E27FC236}">
                <a16:creationId xmlns:a16="http://schemas.microsoft.com/office/drawing/2014/main" id="{6C8A23AB-F623-49BA-8E0D-DA6C9B47F656}"/>
              </a:ext>
            </a:extLst>
          </p:cNvPr>
          <p:cNvSpPr/>
          <p:nvPr/>
        </p:nvSpPr>
        <p:spPr>
          <a:xfrm>
            <a:off x="8053774" y="614943"/>
            <a:ext cx="2044540"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ARM64 support with Graviton2</a:t>
            </a:r>
          </a:p>
        </p:txBody>
      </p:sp>
      <p:sp>
        <p:nvSpPr>
          <p:cNvPr id="161" name="Oval 160">
            <a:extLst>
              <a:ext uri="{FF2B5EF4-FFF2-40B4-BE49-F238E27FC236}">
                <a16:creationId xmlns:a16="http://schemas.microsoft.com/office/drawing/2014/main" id="{31B3D25A-9AE0-4BCA-90D7-0A885209FC49}"/>
              </a:ext>
            </a:extLst>
          </p:cNvPr>
          <p:cNvSpPr/>
          <p:nvPr/>
        </p:nvSpPr>
        <p:spPr>
          <a:xfrm flipH="1">
            <a:off x="10117184" y="525127"/>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62" name="Rectangle 161">
            <a:extLst>
              <a:ext uri="{FF2B5EF4-FFF2-40B4-BE49-F238E27FC236}">
                <a16:creationId xmlns:a16="http://schemas.microsoft.com/office/drawing/2014/main" id="{4F0061E8-E147-41C1-A701-D262096DE79F}"/>
              </a:ext>
            </a:extLst>
          </p:cNvPr>
          <p:cNvSpPr/>
          <p:nvPr/>
        </p:nvSpPr>
        <p:spPr>
          <a:xfrm>
            <a:off x="8032211" y="205665"/>
            <a:ext cx="2414238"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AWS Toolkit for Visual Studio 2022</a:t>
            </a:r>
          </a:p>
        </p:txBody>
      </p:sp>
      <p:sp>
        <p:nvSpPr>
          <p:cNvPr id="163" name="Rectangle 162">
            <a:extLst>
              <a:ext uri="{FF2B5EF4-FFF2-40B4-BE49-F238E27FC236}">
                <a16:creationId xmlns:a16="http://schemas.microsoft.com/office/drawing/2014/main" id="{B4FB02A1-243C-4022-BA0A-FB26CB1CF763}"/>
              </a:ext>
            </a:extLst>
          </p:cNvPr>
          <p:cNvSpPr/>
          <p:nvPr/>
        </p:nvSpPr>
        <p:spPr>
          <a:xfrm>
            <a:off x="10153120" y="552464"/>
            <a:ext cx="264663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ea typeface="Amazon Ember" panose="020B0603020204020204" pitchFamily="34" charset="0"/>
                <a:cs typeface="Amazon Ember" panose="020B0603020204020204" pitchFamily="34" charset="0"/>
              </a:rPr>
              <a:t>AWS .NET deployment tool</a:t>
            </a:r>
          </a:p>
        </p:txBody>
      </p:sp>
      <p:sp>
        <p:nvSpPr>
          <p:cNvPr id="164" name="Rectangle 163">
            <a:extLst>
              <a:ext uri="{FF2B5EF4-FFF2-40B4-BE49-F238E27FC236}">
                <a16:creationId xmlns:a16="http://schemas.microsoft.com/office/drawing/2014/main" id="{203C66A4-87E2-465C-9271-556C13EBD460}"/>
              </a:ext>
            </a:extLst>
          </p:cNvPr>
          <p:cNvSpPr/>
          <p:nvPr/>
        </p:nvSpPr>
        <p:spPr>
          <a:xfrm>
            <a:off x="8680139" y="410382"/>
            <a:ext cx="147057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r>
              <a:rPr lang="en-US" sz="1000" dirty="0">
                <a:solidFill>
                  <a:schemeClr val="accent4"/>
                </a:solidFill>
                <a:ea typeface="Amazon Ember" panose="020B0603020204020204" pitchFamily="34" charset="0"/>
                <a:cs typeface="Amazon Ember" panose="020B0603020204020204" pitchFamily="34" charset="0"/>
              </a:rPr>
              <a:t>Core WCF Contributor </a:t>
            </a:r>
          </a:p>
        </p:txBody>
      </p:sp>
    </p:spTree>
    <p:extLst>
      <p:ext uri="{BB962C8B-B14F-4D97-AF65-F5344CB8AC3E}">
        <p14:creationId xmlns:p14="http://schemas.microsoft.com/office/powerpoint/2010/main" val="174118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6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4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2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3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4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3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5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5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5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P spid="179" grpId="0"/>
      <p:bldP spid="180" grpId="0"/>
      <p:bldP spid="181" grpId="0"/>
      <p:bldP spid="182" grpId="0"/>
      <p:bldP spid="183" grpId="0"/>
      <p:bldP spid="184" grpId="0"/>
      <p:bldP spid="185" grpId="0"/>
      <p:bldP spid="186" grpId="0"/>
      <p:bldP spid="187" grpId="0"/>
      <p:bldP spid="188" grpId="0"/>
      <p:bldP spid="189" grpId="0"/>
      <p:bldP spid="190" grpId="0"/>
      <p:bldP spid="191" grpId="0"/>
      <p:bldP spid="192" grpId="0"/>
      <p:bldP spid="193" grpId="0"/>
      <p:bldP spid="194" grpId="0"/>
      <p:bldP spid="213" grpId="0"/>
      <p:bldP spid="215" grpId="0"/>
      <p:bldP spid="218" grpId="0"/>
      <p:bldP spid="222" grpId="0"/>
      <p:bldP spid="223" grpId="0"/>
      <p:bldP spid="224" grpId="0"/>
      <p:bldP spid="226" grpId="0"/>
      <p:bldP spid="227" grpId="0"/>
      <p:bldP spid="232" grpId="0"/>
      <p:bldP spid="233" grpId="0"/>
      <p:bldP spid="234" grpId="0"/>
      <p:bldP spid="235" grpId="0"/>
      <p:bldP spid="236" grpId="0"/>
      <p:bldP spid="237" grpId="0"/>
      <p:bldP spid="238" grpId="0"/>
      <p:bldP spid="240" grpId="0"/>
      <p:bldP spid="241" grpId="0"/>
      <p:bldP spid="242" grpId="0"/>
      <p:bldP spid="243" grpId="0"/>
      <p:bldP spid="244" grpId="0"/>
      <p:bldP spid="245" grpId="0"/>
      <p:bldP spid="246" grpId="0"/>
      <p:bldP spid="252" grpId="0"/>
      <p:bldP spid="253" grpId="0"/>
      <p:bldP spid="254" grpId="0"/>
      <p:bldP spid="255" grpId="0"/>
      <p:bldP spid="256" grpId="0"/>
      <p:bldP spid="257" grpId="0"/>
      <p:bldP spid="258" grpId="0"/>
      <p:bldP spid="259" grpId="0"/>
      <p:bldP spid="260" grpId="0"/>
      <p:bldP spid="261" grpId="0"/>
      <p:bldP spid="156" grpId="0"/>
      <p:bldP spid="157" grpId="0"/>
      <p:bldP spid="158" grpId="0"/>
      <p:bldP spid="160" grpId="0"/>
      <p:bldP spid="162" grpId="0"/>
      <p:bldP spid="163" grpId="0"/>
      <p:bldP spid="1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Does AWS provide tools for .NET developers?</a:t>
            </a:r>
          </a:p>
        </p:txBody>
      </p:sp>
    </p:spTree>
    <p:extLst>
      <p:ext uri="{BB962C8B-B14F-4D97-AF65-F5344CB8AC3E}">
        <p14:creationId xmlns:p14="http://schemas.microsoft.com/office/powerpoint/2010/main" val="317313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752" y="195846"/>
            <a:ext cx="10972800" cy="609601"/>
          </a:xfrm>
        </p:spPr>
        <p:txBody>
          <a:bodyPr>
            <a:normAutofit/>
          </a:bodyPr>
          <a:lstStyle/>
          <a:p>
            <a:pPr algn="ctr"/>
            <a:r>
              <a:rPr lang="en-US" dirty="0"/>
              <a:t>Development Tools</a:t>
            </a:r>
          </a:p>
        </p:txBody>
      </p:sp>
      <p:grpSp>
        <p:nvGrpSpPr>
          <p:cNvPr id="2" name="Group 1">
            <a:extLst>
              <a:ext uri="{FF2B5EF4-FFF2-40B4-BE49-F238E27FC236}">
                <a16:creationId xmlns:a16="http://schemas.microsoft.com/office/drawing/2014/main" id="{4E4187D4-88FD-4DFC-A679-B5753FE416A1}"/>
              </a:ext>
            </a:extLst>
          </p:cNvPr>
          <p:cNvGrpSpPr/>
          <p:nvPr/>
        </p:nvGrpSpPr>
        <p:grpSpPr>
          <a:xfrm>
            <a:off x="798166" y="847762"/>
            <a:ext cx="1479578" cy="5287995"/>
            <a:chOff x="957799" y="1017314"/>
            <a:chExt cx="1775494" cy="6345594"/>
          </a:xfrm>
        </p:grpSpPr>
        <p:sp>
          <p:nvSpPr>
            <p:cNvPr id="5" name="Rounded Rectangle 3">
              <a:extLst>
                <a:ext uri="{FF2B5EF4-FFF2-40B4-BE49-F238E27FC236}">
                  <a16:creationId xmlns:a16="http://schemas.microsoft.com/office/drawing/2014/main" id="{DE32A750-6097-4D4D-9CC0-33F10A38E30A}"/>
                </a:ext>
              </a:extLst>
            </p:cNvPr>
            <p:cNvSpPr/>
            <p:nvPr/>
          </p:nvSpPr>
          <p:spPr>
            <a:xfrm>
              <a:off x="957799" y="1017314"/>
              <a:ext cx="1775494" cy="6345594"/>
            </a:xfrm>
            <a:prstGeom prst="rect">
              <a:avLst/>
            </a:prstGeom>
            <a:noFill/>
            <a:ln w="25400">
              <a:solidFill>
                <a:schemeClr val="accent1"/>
              </a:solidFill>
            </a:ln>
          </p:spPr>
          <p:txBody>
            <a:bodyPr wrap="square" lIns="0" tIns="152400" rIns="0" bIns="38100" numCol="1" rtlCol="0" anchor="t" anchorCtr="0">
              <a:noAutofit/>
            </a:bodyPr>
            <a:lstStyle/>
            <a:p>
              <a:pPr algn="ctr"/>
              <a:r>
                <a:rPr lang="en-US" sz="1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IDE</a:t>
              </a:r>
              <a:br>
                <a:rPr lang="en-US" sz="1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Integration</a:t>
              </a:r>
            </a:p>
          </p:txBody>
        </p:sp>
        <p:grpSp>
          <p:nvGrpSpPr>
            <p:cNvPr id="6" name="Group 5">
              <a:extLst>
                <a:ext uri="{FF2B5EF4-FFF2-40B4-BE49-F238E27FC236}">
                  <a16:creationId xmlns:a16="http://schemas.microsoft.com/office/drawing/2014/main" id="{91DAB5DC-E3B5-4709-895B-5AB0C55C7291}"/>
                </a:ext>
              </a:extLst>
            </p:cNvPr>
            <p:cNvGrpSpPr/>
            <p:nvPr/>
          </p:nvGrpSpPr>
          <p:grpSpPr>
            <a:xfrm>
              <a:off x="1130659" y="2036226"/>
              <a:ext cx="1430712" cy="1560243"/>
              <a:chOff x="923923" y="2425416"/>
              <a:chExt cx="1972603" cy="1970363"/>
            </a:xfrm>
          </p:grpSpPr>
          <p:pic>
            <p:nvPicPr>
              <p:cNvPr id="7" name="Picture 6">
                <a:extLst>
                  <a:ext uri="{FF2B5EF4-FFF2-40B4-BE49-F238E27FC236}">
                    <a16:creationId xmlns:a16="http://schemas.microsoft.com/office/drawing/2014/main" id="{99624841-96DA-4233-B575-69858AB480D5}"/>
                  </a:ext>
                </a:extLst>
              </p:cNvPr>
              <p:cNvPicPr>
                <a:picLocks noChangeAspect="1"/>
              </p:cNvPicPr>
              <p:nvPr/>
            </p:nvPicPr>
            <p:blipFill>
              <a:blip r:embed="rId3"/>
              <a:srcRect/>
              <a:stretch/>
            </p:blipFill>
            <p:spPr>
              <a:xfrm>
                <a:off x="1580735" y="3568273"/>
                <a:ext cx="640519" cy="542936"/>
              </a:xfrm>
              <a:prstGeom prst="rect">
                <a:avLst/>
              </a:prstGeom>
            </p:spPr>
          </p:pic>
          <p:sp>
            <p:nvSpPr>
              <p:cNvPr id="8" name="Rounded Rectangle 3">
                <a:extLst>
                  <a:ext uri="{FF2B5EF4-FFF2-40B4-BE49-F238E27FC236}">
                    <a16:creationId xmlns:a16="http://schemas.microsoft.com/office/drawing/2014/main" id="{4A981C3A-6F96-47C9-A49E-A407430A6456}"/>
                  </a:ext>
                </a:extLst>
              </p:cNvPr>
              <p:cNvSpPr/>
              <p:nvPr/>
            </p:nvSpPr>
            <p:spPr>
              <a:xfrm>
                <a:off x="923923" y="2425416"/>
                <a:ext cx="1972603" cy="1970363"/>
              </a:xfrm>
              <a:prstGeom prst="rect">
                <a:avLst/>
              </a:prstGeom>
              <a:noFill/>
              <a:ln w="25400">
                <a:solidFill>
                  <a:schemeClr val="accent1"/>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AWS Toolkit for Visual Studio</a:t>
                </a:r>
              </a:p>
            </p:txBody>
          </p:sp>
        </p:grpSp>
        <p:grpSp>
          <p:nvGrpSpPr>
            <p:cNvPr id="9" name="Group 8">
              <a:extLst>
                <a:ext uri="{FF2B5EF4-FFF2-40B4-BE49-F238E27FC236}">
                  <a16:creationId xmlns:a16="http://schemas.microsoft.com/office/drawing/2014/main" id="{6859C702-C9E1-4D24-939D-C16F4FD458C9}"/>
                </a:ext>
              </a:extLst>
            </p:cNvPr>
            <p:cNvGrpSpPr/>
            <p:nvPr/>
          </p:nvGrpSpPr>
          <p:grpSpPr>
            <a:xfrm>
              <a:off x="1124501" y="3854905"/>
              <a:ext cx="1430712" cy="1546139"/>
              <a:chOff x="923923" y="4690407"/>
              <a:chExt cx="1972603" cy="1970363"/>
            </a:xfrm>
          </p:grpSpPr>
          <p:sp>
            <p:nvSpPr>
              <p:cNvPr id="10" name="Rounded Rectangle 3">
                <a:extLst>
                  <a:ext uri="{FF2B5EF4-FFF2-40B4-BE49-F238E27FC236}">
                    <a16:creationId xmlns:a16="http://schemas.microsoft.com/office/drawing/2014/main" id="{05C83921-E1DC-4ADB-95A4-6B5A5F6A029F}"/>
                  </a:ext>
                </a:extLst>
              </p:cNvPr>
              <p:cNvSpPr/>
              <p:nvPr/>
            </p:nvSpPr>
            <p:spPr>
              <a:xfrm>
                <a:off x="923923" y="4690407"/>
                <a:ext cx="1972603" cy="1970363"/>
              </a:xfrm>
              <a:prstGeom prst="rect">
                <a:avLst/>
              </a:prstGeom>
              <a:noFill/>
              <a:ln w="25400">
                <a:solidFill>
                  <a:schemeClr val="accent1"/>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AWS Toolkit for Visual Studio Code</a:t>
                </a:r>
              </a:p>
            </p:txBody>
          </p:sp>
          <p:pic>
            <p:nvPicPr>
              <p:cNvPr id="11" name="Picture 10">
                <a:extLst>
                  <a:ext uri="{FF2B5EF4-FFF2-40B4-BE49-F238E27FC236}">
                    <a16:creationId xmlns:a16="http://schemas.microsoft.com/office/drawing/2014/main" id="{CA5EB684-B279-4766-916C-C3978DA7F3CC}"/>
                  </a:ext>
                </a:extLst>
              </p:cNvPr>
              <p:cNvPicPr>
                <a:picLocks noChangeAspect="1"/>
              </p:cNvPicPr>
              <p:nvPr/>
            </p:nvPicPr>
            <p:blipFill>
              <a:blip r:embed="rId4"/>
              <a:srcRect/>
              <a:stretch/>
            </p:blipFill>
            <p:spPr>
              <a:xfrm>
                <a:off x="1580735" y="5909191"/>
                <a:ext cx="658978" cy="633540"/>
              </a:xfrm>
              <a:prstGeom prst="rect">
                <a:avLst/>
              </a:prstGeom>
            </p:spPr>
          </p:pic>
        </p:grpSp>
        <p:sp>
          <p:nvSpPr>
            <p:cNvPr id="42" name="Rounded Rectangle 3">
              <a:extLst>
                <a:ext uri="{FF2B5EF4-FFF2-40B4-BE49-F238E27FC236}">
                  <a16:creationId xmlns:a16="http://schemas.microsoft.com/office/drawing/2014/main" id="{05C83921-E1DC-4ADB-95A4-6B5A5F6A029F}"/>
                </a:ext>
              </a:extLst>
            </p:cNvPr>
            <p:cNvSpPr/>
            <p:nvPr/>
          </p:nvSpPr>
          <p:spPr>
            <a:xfrm>
              <a:off x="1130659" y="5650237"/>
              <a:ext cx="1430711" cy="1549633"/>
            </a:xfrm>
            <a:prstGeom prst="rect">
              <a:avLst/>
            </a:prstGeom>
            <a:noFill/>
            <a:ln w="25400">
              <a:solidFill>
                <a:schemeClr val="accent1"/>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AWS Toolkit for Rider</a:t>
              </a:r>
            </a:p>
          </p:txBody>
        </p:sp>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462" y="6378312"/>
              <a:ext cx="621103" cy="619848"/>
            </a:xfrm>
            <a:prstGeom prst="rect">
              <a:avLst/>
            </a:prstGeom>
          </p:spPr>
        </p:pic>
      </p:grpSp>
      <p:grpSp>
        <p:nvGrpSpPr>
          <p:cNvPr id="3" name="Group 2">
            <a:extLst>
              <a:ext uri="{FF2B5EF4-FFF2-40B4-BE49-F238E27FC236}">
                <a16:creationId xmlns:a16="http://schemas.microsoft.com/office/drawing/2014/main" id="{67161189-015E-43E1-876C-023D03893B32}"/>
              </a:ext>
            </a:extLst>
          </p:cNvPr>
          <p:cNvGrpSpPr/>
          <p:nvPr/>
        </p:nvGrpSpPr>
        <p:grpSpPr>
          <a:xfrm>
            <a:off x="2529951" y="854626"/>
            <a:ext cx="1678739" cy="5281132"/>
            <a:chOff x="3035940" y="1025551"/>
            <a:chExt cx="2014487" cy="6337358"/>
          </a:xfrm>
        </p:grpSpPr>
        <p:sp>
          <p:nvSpPr>
            <p:cNvPr id="12" name="Rounded Rectangle 3">
              <a:extLst>
                <a:ext uri="{FF2B5EF4-FFF2-40B4-BE49-F238E27FC236}">
                  <a16:creationId xmlns:a16="http://schemas.microsoft.com/office/drawing/2014/main" id="{294132D4-8FD9-4EEC-8552-2FC4CF117FEF}"/>
                </a:ext>
              </a:extLst>
            </p:cNvPr>
            <p:cNvSpPr/>
            <p:nvPr/>
          </p:nvSpPr>
          <p:spPr>
            <a:xfrm>
              <a:off x="3035940" y="1025551"/>
              <a:ext cx="2014487" cy="6337358"/>
            </a:xfrm>
            <a:prstGeom prst="rect">
              <a:avLst/>
            </a:prstGeom>
            <a:noFill/>
            <a:ln w="25400">
              <a:solidFill>
                <a:schemeClr val="accent2"/>
              </a:solidFill>
            </a:ln>
          </p:spPr>
          <p:txBody>
            <a:bodyPr wrap="square" lIns="0" tIns="152400" rIns="0" bIns="38100" numCol="1" rtlCol="0" anchor="t" anchorCtr="0">
              <a:noAutofit/>
            </a:bodyPr>
            <a:lstStyle/>
            <a:p>
              <a:pPr algn="ctr"/>
              <a:r>
                <a:rPr lang="en-US" sz="1667"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Programmable</a:t>
              </a:r>
              <a:br>
                <a:rPr lang="en-US" sz="1667"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br>
              <a:r>
                <a:rPr lang="en-US" sz="1667"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SDK</a:t>
              </a:r>
            </a:p>
          </p:txBody>
        </p:sp>
        <p:sp>
          <p:nvSpPr>
            <p:cNvPr id="39" name="Rounded Rectangle 3">
              <a:extLst>
                <a:ext uri="{FF2B5EF4-FFF2-40B4-BE49-F238E27FC236}">
                  <a16:creationId xmlns:a16="http://schemas.microsoft.com/office/drawing/2014/main" id="{CFB5237C-2FC6-44E1-86BE-6D194B25B900}"/>
                </a:ext>
              </a:extLst>
            </p:cNvPr>
            <p:cNvSpPr/>
            <p:nvPr/>
          </p:nvSpPr>
          <p:spPr>
            <a:xfrm>
              <a:off x="3299710" y="5174388"/>
              <a:ext cx="1475681" cy="1970363"/>
            </a:xfrm>
            <a:prstGeom prst="rect">
              <a:avLst/>
            </a:prstGeom>
            <a:noFill/>
            <a:ln w="25400">
              <a:solidFill>
                <a:schemeClr val="accent2"/>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AWS CDK</a:t>
              </a:r>
              <a:br>
                <a:rPr lang="en-US" sz="1167" dirty="0">
                  <a:latin typeface="Amazon Ember" panose="020B0603020204020204" pitchFamily="34" charset="0"/>
                  <a:ea typeface="Amazon Ember" panose="020B0603020204020204" pitchFamily="34" charset="0"/>
                  <a:cs typeface="Amazon Ember" panose="020B0603020204020204" pitchFamily="34" charset="0"/>
                </a:rPr>
              </a:br>
              <a:r>
                <a:rPr lang="en-US" sz="1167" dirty="0">
                  <a:latin typeface="Amazon Ember" panose="020B0603020204020204" pitchFamily="34" charset="0"/>
                  <a:ea typeface="Amazon Ember" panose="020B0603020204020204" pitchFamily="34" charset="0"/>
                  <a:cs typeface="Amazon Ember" panose="020B0603020204020204" pitchFamily="34" charset="0"/>
                </a:rPr>
                <a:t>for .NET</a:t>
              </a:r>
            </a:p>
          </p:txBody>
        </p:sp>
        <p:pic>
          <p:nvPicPr>
            <p:cNvPr id="40" name="Picture 39"/>
            <p:cNvPicPr>
              <a:picLocks noChangeAspect="1"/>
            </p:cNvPicPr>
            <p:nvPr/>
          </p:nvPicPr>
          <p:blipFill>
            <a:blip r:embed="rId6"/>
            <a:stretch>
              <a:fillRect/>
            </a:stretch>
          </p:blipFill>
          <p:spPr>
            <a:xfrm>
              <a:off x="3571050" y="5991846"/>
              <a:ext cx="911774" cy="911774"/>
            </a:xfrm>
            <a:prstGeom prst="rect">
              <a:avLst/>
            </a:prstGeom>
          </p:spPr>
        </p:pic>
        <p:sp>
          <p:nvSpPr>
            <p:cNvPr id="14" name="Rounded Rectangle 3">
              <a:extLst>
                <a:ext uri="{FF2B5EF4-FFF2-40B4-BE49-F238E27FC236}">
                  <a16:creationId xmlns:a16="http://schemas.microsoft.com/office/drawing/2014/main" id="{652A8B4D-AB84-45C8-8FDA-D9D83EAF8802}"/>
                </a:ext>
              </a:extLst>
            </p:cNvPr>
            <p:cNvSpPr/>
            <p:nvPr/>
          </p:nvSpPr>
          <p:spPr>
            <a:xfrm>
              <a:off x="3295655" y="2206764"/>
              <a:ext cx="1479736" cy="2737858"/>
            </a:xfrm>
            <a:prstGeom prst="rect">
              <a:avLst/>
            </a:prstGeom>
            <a:noFill/>
            <a:ln w="25400">
              <a:solidFill>
                <a:schemeClr val="accent2"/>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AWS SDK</a:t>
              </a:r>
              <a:br>
                <a:rPr lang="en-US" sz="1167" dirty="0">
                  <a:latin typeface="Amazon Ember" panose="020B0603020204020204" pitchFamily="34" charset="0"/>
                  <a:ea typeface="Amazon Ember" panose="020B0603020204020204" pitchFamily="34" charset="0"/>
                  <a:cs typeface="Amazon Ember" panose="020B0603020204020204" pitchFamily="34" charset="0"/>
                </a:rPr>
              </a:br>
              <a:r>
                <a:rPr lang="en-US" sz="1167" dirty="0">
                  <a:latin typeface="Amazon Ember" panose="020B0603020204020204" pitchFamily="34" charset="0"/>
                  <a:ea typeface="Amazon Ember" panose="020B0603020204020204" pitchFamily="34" charset="0"/>
                  <a:cs typeface="Amazon Ember" panose="020B0603020204020204" pitchFamily="34" charset="0"/>
                </a:rPr>
                <a:t>for .NET</a:t>
              </a:r>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9792" y="3951381"/>
              <a:ext cx="771794" cy="771794"/>
            </a:xfrm>
            <a:prstGeom prst="rect">
              <a:avLst/>
            </a:prstGeom>
          </p:spPr>
        </p:pic>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6223" y="3056315"/>
              <a:ext cx="721907" cy="721907"/>
            </a:xfrm>
            <a:prstGeom prst="rect">
              <a:avLst/>
            </a:prstGeom>
          </p:spPr>
        </p:pic>
      </p:grpSp>
      <p:grpSp>
        <p:nvGrpSpPr>
          <p:cNvPr id="16" name="Group 15">
            <a:extLst>
              <a:ext uri="{FF2B5EF4-FFF2-40B4-BE49-F238E27FC236}">
                <a16:creationId xmlns:a16="http://schemas.microsoft.com/office/drawing/2014/main" id="{82A62211-7DEE-4016-8511-C0B690F04B77}"/>
              </a:ext>
            </a:extLst>
          </p:cNvPr>
          <p:cNvGrpSpPr/>
          <p:nvPr/>
        </p:nvGrpSpPr>
        <p:grpSpPr>
          <a:xfrm>
            <a:off x="4467142" y="854626"/>
            <a:ext cx="3020328" cy="5281131"/>
            <a:chOff x="5360570" y="1025551"/>
            <a:chExt cx="3624394" cy="6337357"/>
          </a:xfrm>
        </p:grpSpPr>
        <p:sp>
          <p:nvSpPr>
            <p:cNvPr id="17" name="Rounded Rectangle 3">
              <a:extLst>
                <a:ext uri="{FF2B5EF4-FFF2-40B4-BE49-F238E27FC236}">
                  <a16:creationId xmlns:a16="http://schemas.microsoft.com/office/drawing/2014/main" id="{C9A50EA1-663D-42FD-8450-0F591AD8FAF8}"/>
                </a:ext>
              </a:extLst>
            </p:cNvPr>
            <p:cNvSpPr/>
            <p:nvPr/>
          </p:nvSpPr>
          <p:spPr>
            <a:xfrm>
              <a:off x="5360570" y="1025551"/>
              <a:ext cx="3624394" cy="6337357"/>
            </a:xfrm>
            <a:prstGeom prst="rect">
              <a:avLst/>
            </a:prstGeom>
            <a:noFill/>
            <a:ln w="25400">
              <a:solidFill>
                <a:schemeClr val="accent4"/>
              </a:solidFill>
            </a:ln>
          </p:spPr>
          <p:txBody>
            <a:bodyPr wrap="square" lIns="0" tIns="152400" rIns="0" bIns="38100" numCol="1" rtlCol="0" anchor="t" anchorCtr="0">
              <a:noAutofit/>
            </a:bodyPr>
            <a:lstStyle/>
            <a:p>
              <a:pPr algn="ctr"/>
              <a:r>
                <a:rPr lang="en-US" sz="1667" b="1"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rPr>
                <a:t>Command</a:t>
              </a:r>
              <a:br>
                <a:rPr lang="en-US" sz="1667" b="1"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rPr>
              </a:br>
              <a:r>
                <a:rPr lang="en-US" sz="1667" b="1"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rPr>
                <a:t>Line Tools</a:t>
              </a:r>
            </a:p>
          </p:txBody>
        </p:sp>
        <p:grpSp>
          <p:nvGrpSpPr>
            <p:cNvPr id="18" name="Group 17">
              <a:extLst>
                <a:ext uri="{FF2B5EF4-FFF2-40B4-BE49-F238E27FC236}">
                  <a16:creationId xmlns:a16="http://schemas.microsoft.com/office/drawing/2014/main" id="{45A76267-9372-4846-B384-2C3E81BBCADE}"/>
                </a:ext>
              </a:extLst>
            </p:cNvPr>
            <p:cNvGrpSpPr/>
            <p:nvPr/>
          </p:nvGrpSpPr>
          <p:grpSpPr>
            <a:xfrm>
              <a:off x="5568819" y="2596380"/>
              <a:ext cx="1437660" cy="1970363"/>
              <a:chOff x="6636269" y="2318655"/>
              <a:chExt cx="1783552" cy="1970363"/>
            </a:xfrm>
          </p:grpSpPr>
          <p:pic>
            <p:nvPicPr>
              <p:cNvPr id="19" name="Picture 2">
                <a:extLst>
                  <a:ext uri="{FF2B5EF4-FFF2-40B4-BE49-F238E27FC236}">
                    <a16:creationId xmlns:a16="http://schemas.microsoft.com/office/drawing/2014/main" id="{ADACD37A-15A7-463A-9B4E-47E4E789DA67}"/>
                  </a:ext>
                </a:extLst>
              </p:cNvPr>
              <p:cNvPicPr>
                <a:picLocks noChangeAspect="1" noChangeArrowheads="1"/>
              </p:cNvPicPr>
              <p:nvPr/>
            </p:nvPicPr>
            <p:blipFill>
              <a:blip r:embed="rId9"/>
              <a:srcRect/>
              <a:stretch/>
            </p:blipFill>
            <p:spPr bwMode="auto">
              <a:xfrm>
                <a:off x="7246920" y="3377999"/>
                <a:ext cx="692482" cy="520197"/>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3">
                <a:extLst>
                  <a:ext uri="{FF2B5EF4-FFF2-40B4-BE49-F238E27FC236}">
                    <a16:creationId xmlns:a16="http://schemas.microsoft.com/office/drawing/2014/main" id="{AD7CA19B-B964-4507-AB80-C874F3C4C130}"/>
                  </a:ext>
                </a:extLst>
              </p:cNvPr>
              <p:cNvSpPr/>
              <p:nvPr/>
            </p:nvSpPr>
            <p:spPr>
              <a:xfrm>
                <a:off x="6636269" y="2318655"/>
                <a:ext cx="1783552" cy="1970363"/>
              </a:xfrm>
              <a:prstGeom prst="rect">
                <a:avLst/>
              </a:prstGeom>
              <a:noFill/>
              <a:ln w="25400">
                <a:solidFill>
                  <a:schemeClr val="accent4"/>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AWS Tools for PowerShell</a:t>
                </a:r>
              </a:p>
            </p:txBody>
          </p:sp>
        </p:grpSp>
        <p:sp>
          <p:nvSpPr>
            <p:cNvPr id="23" name="Rounded Rectangle 3">
              <a:extLst>
                <a:ext uri="{FF2B5EF4-FFF2-40B4-BE49-F238E27FC236}">
                  <a16:creationId xmlns:a16="http://schemas.microsoft.com/office/drawing/2014/main" id="{1291DA73-3219-494B-A3BD-78C3BF99AE31}"/>
                </a:ext>
              </a:extLst>
            </p:cNvPr>
            <p:cNvSpPr/>
            <p:nvPr/>
          </p:nvSpPr>
          <p:spPr>
            <a:xfrm>
              <a:off x="7275782" y="4920202"/>
              <a:ext cx="1438791" cy="1970363"/>
            </a:xfrm>
            <a:prstGeom prst="rect">
              <a:avLst/>
            </a:prstGeom>
            <a:noFill/>
            <a:ln w="25400">
              <a:solidFill>
                <a:schemeClr val="accent4"/>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AWS SAM</a:t>
              </a:r>
            </a:p>
          </p:txBody>
        </p:sp>
        <p:sp>
          <p:nvSpPr>
            <p:cNvPr id="25" name="Rounded Rectangle 3">
              <a:extLst>
                <a:ext uri="{FF2B5EF4-FFF2-40B4-BE49-F238E27FC236}">
                  <a16:creationId xmlns:a16="http://schemas.microsoft.com/office/drawing/2014/main" id="{827E17A8-A6D6-41B2-9CB6-32C5199D815C}"/>
                </a:ext>
              </a:extLst>
            </p:cNvPr>
            <p:cNvSpPr/>
            <p:nvPr/>
          </p:nvSpPr>
          <p:spPr>
            <a:xfrm>
              <a:off x="5575739" y="4925701"/>
              <a:ext cx="1423819" cy="1970363"/>
            </a:xfrm>
            <a:prstGeom prst="rect">
              <a:avLst/>
            </a:prstGeom>
            <a:noFill/>
            <a:ln w="25400">
              <a:solidFill>
                <a:schemeClr val="accent4"/>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AWS CLI</a:t>
              </a:r>
            </a:p>
          </p:txBody>
        </p:sp>
        <p:sp>
          <p:nvSpPr>
            <p:cNvPr id="28" name="Rounded Rectangle 3">
              <a:extLst>
                <a:ext uri="{FF2B5EF4-FFF2-40B4-BE49-F238E27FC236}">
                  <a16:creationId xmlns:a16="http://schemas.microsoft.com/office/drawing/2014/main" id="{EEFCD921-AFB3-49B5-9D65-B8584B3F1919}"/>
                </a:ext>
              </a:extLst>
            </p:cNvPr>
            <p:cNvSpPr/>
            <p:nvPr/>
          </p:nvSpPr>
          <p:spPr>
            <a:xfrm>
              <a:off x="7282703" y="2596380"/>
              <a:ext cx="1431870" cy="1970363"/>
            </a:xfrm>
            <a:prstGeom prst="rect">
              <a:avLst/>
            </a:prstGeom>
            <a:noFill/>
            <a:ln w="25400">
              <a:solidFill>
                <a:schemeClr val="accent4"/>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‘dotnet’ CLI</a:t>
              </a:r>
              <a:br>
                <a:rPr lang="en-US" sz="1167" dirty="0">
                  <a:latin typeface="Amazon Ember" panose="020B0603020204020204" pitchFamily="34" charset="0"/>
                  <a:ea typeface="Amazon Ember" panose="020B0603020204020204" pitchFamily="34" charset="0"/>
                  <a:cs typeface="Amazon Ember" panose="020B0603020204020204" pitchFamily="34" charset="0"/>
                </a:rPr>
              </a:br>
              <a:r>
                <a:rPr lang="en-US" sz="1167" dirty="0">
                  <a:latin typeface="Amazon Ember" panose="020B0603020204020204" pitchFamily="34" charset="0"/>
                  <a:ea typeface="Amazon Ember" panose="020B0603020204020204" pitchFamily="34" charset="0"/>
                  <a:cs typeface="Amazon Ember" panose="020B0603020204020204" pitchFamily="34" charset="0"/>
                </a:rPr>
                <a:t>extensions</a:t>
              </a:r>
            </a:p>
          </p:txBody>
        </p:sp>
        <p:pic>
          <p:nvPicPr>
            <p:cNvPr id="45" name="Picture 44">
              <a:extLst>
                <a:ext uri="{FF2B5EF4-FFF2-40B4-BE49-F238E27FC236}">
                  <a16:creationId xmlns:a16="http://schemas.microsoft.com/office/drawing/2014/main" id="{0A5A8DBE-FAAD-4DC9-9182-B2B7139CE3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68959" y="3505767"/>
              <a:ext cx="652436" cy="731519"/>
            </a:xfrm>
            <a:prstGeom prst="rect">
              <a:avLst/>
            </a:prstGeom>
          </p:spPr>
        </p:pic>
        <p:pic>
          <p:nvPicPr>
            <p:cNvPr id="49" name="Picture Placeholder 7">
              <a:extLst>
                <a:ext uri="{FF2B5EF4-FFF2-40B4-BE49-F238E27FC236}">
                  <a16:creationId xmlns:a16="http://schemas.microsoft.com/office/drawing/2014/main" id="{BE438308-BC49-45E8-89CB-7B8189C8EC8B}"/>
                </a:ext>
              </a:extLst>
            </p:cNvPr>
            <p:cNvPicPr>
              <a:picLocks noChangeAspect="1"/>
            </p:cNvPicPr>
            <p:nvPr/>
          </p:nvPicPr>
          <p:blipFill rotWithShape="1">
            <a:blip r:embed="rId11">
              <a:extLst>
                <a:ext uri="{28A0092B-C50C-407E-A947-70E740481C1C}">
                  <a14:useLocalDpi xmlns:a14="http://schemas.microsoft.com/office/drawing/2010/main"/>
                </a:ext>
              </a:extLst>
            </a:blip>
            <a:stretch/>
          </p:blipFill>
          <p:spPr>
            <a:xfrm>
              <a:off x="7684175" y="5731244"/>
              <a:ext cx="640154" cy="777127"/>
            </a:xfrm>
            <a:prstGeom prst="rect">
              <a:avLst/>
            </a:prstGeom>
          </p:spPr>
        </p:pic>
        <p:pic>
          <p:nvPicPr>
            <p:cNvPr id="50" name="Picture 49">
              <a:extLst>
                <a:ext uri="{FF2B5EF4-FFF2-40B4-BE49-F238E27FC236}">
                  <a16:creationId xmlns:a16="http://schemas.microsoft.com/office/drawing/2014/main" id="{0A5A8DBE-FAAD-4DC9-9182-B2B7139CE3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7695" y="5721649"/>
              <a:ext cx="652436" cy="731519"/>
            </a:xfrm>
            <a:prstGeom prst="rect">
              <a:avLst/>
            </a:prstGeom>
          </p:spPr>
        </p:pic>
      </p:grpSp>
      <p:grpSp>
        <p:nvGrpSpPr>
          <p:cNvPr id="21" name="Group 20">
            <a:extLst>
              <a:ext uri="{FF2B5EF4-FFF2-40B4-BE49-F238E27FC236}">
                <a16:creationId xmlns:a16="http://schemas.microsoft.com/office/drawing/2014/main" id="{0FD11121-CCFA-4C68-A9EC-C1042B31C28A}"/>
              </a:ext>
            </a:extLst>
          </p:cNvPr>
          <p:cNvGrpSpPr/>
          <p:nvPr/>
        </p:nvGrpSpPr>
        <p:grpSpPr>
          <a:xfrm>
            <a:off x="7759670" y="854626"/>
            <a:ext cx="1675874" cy="5281131"/>
            <a:chOff x="9311603" y="1025551"/>
            <a:chExt cx="2011049" cy="6337357"/>
          </a:xfrm>
        </p:grpSpPr>
        <p:sp>
          <p:nvSpPr>
            <p:cNvPr id="30" name="Rounded Rectangle 3">
              <a:extLst>
                <a:ext uri="{FF2B5EF4-FFF2-40B4-BE49-F238E27FC236}">
                  <a16:creationId xmlns:a16="http://schemas.microsoft.com/office/drawing/2014/main" id="{3BFC5247-9EAF-4CDD-977C-77D0EA97724B}"/>
                </a:ext>
              </a:extLst>
            </p:cNvPr>
            <p:cNvSpPr/>
            <p:nvPr/>
          </p:nvSpPr>
          <p:spPr>
            <a:xfrm>
              <a:off x="9311603" y="1025551"/>
              <a:ext cx="2011049" cy="6337357"/>
            </a:xfrm>
            <a:prstGeom prst="rect">
              <a:avLst/>
            </a:prstGeom>
            <a:noFill/>
            <a:ln w="25400">
              <a:solidFill>
                <a:schemeClr val="accent6"/>
              </a:solidFill>
            </a:ln>
          </p:spPr>
          <p:txBody>
            <a:bodyPr wrap="square" lIns="0" tIns="152400" rIns="0" bIns="38100" numCol="1" rtlCol="0" anchor="t" anchorCtr="0">
              <a:noAutofit/>
            </a:bodyPr>
            <a:lstStyle/>
            <a:p>
              <a:pPr algn="ctr"/>
              <a:r>
                <a:rPr lang="en-US" sz="16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CI/CD</a:t>
              </a:r>
              <a:br>
                <a:rPr lang="en-US" sz="16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br>
              <a:r>
                <a:rPr lang="en-US" sz="16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Integration</a:t>
              </a:r>
            </a:p>
          </p:txBody>
        </p:sp>
        <p:sp>
          <p:nvSpPr>
            <p:cNvPr id="32" name="Rounded Rectangle 3">
              <a:extLst>
                <a:ext uri="{FF2B5EF4-FFF2-40B4-BE49-F238E27FC236}">
                  <a16:creationId xmlns:a16="http://schemas.microsoft.com/office/drawing/2014/main" id="{663670F3-11F7-4A98-8341-551169C2C942}"/>
                </a:ext>
              </a:extLst>
            </p:cNvPr>
            <p:cNvSpPr/>
            <p:nvPr/>
          </p:nvSpPr>
          <p:spPr>
            <a:xfrm>
              <a:off x="9587826" y="2320169"/>
              <a:ext cx="1437660" cy="1830412"/>
            </a:xfrm>
            <a:prstGeom prst="rect">
              <a:avLst/>
            </a:prstGeom>
            <a:noFill/>
            <a:ln w="25400">
              <a:solidFill>
                <a:schemeClr val="accent6"/>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AWS Tools for</a:t>
              </a:r>
              <a:br>
                <a:rPr lang="en-US" sz="1167" dirty="0">
                  <a:latin typeface="Amazon Ember" panose="020B0603020204020204" pitchFamily="34" charset="0"/>
                  <a:ea typeface="Amazon Ember" panose="020B0603020204020204" pitchFamily="34" charset="0"/>
                  <a:cs typeface="Amazon Ember" panose="020B0603020204020204" pitchFamily="34" charset="0"/>
                </a:rPr>
              </a:br>
              <a:r>
                <a:rPr lang="en-US" sz="1167" dirty="0">
                  <a:latin typeface="Amazon Ember" panose="020B0603020204020204" pitchFamily="34" charset="0"/>
                  <a:ea typeface="Amazon Ember" panose="020B0603020204020204" pitchFamily="34" charset="0"/>
                  <a:cs typeface="Amazon Ember" panose="020B0603020204020204" pitchFamily="34" charset="0"/>
                </a:rPr>
                <a:t>Azure DevOps</a:t>
              </a:r>
            </a:p>
          </p:txBody>
        </p:sp>
        <p:sp>
          <p:nvSpPr>
            <p:cNvPr id="35" name="Rounded Rectangle 3">
              <a:extLst>
                <a:ext uri="{FF2B5EF4-FFF2-40B4-BE49-F238E27FC236}">
                  <a16:creationId xmlns:a16="http://schemas.microsoft.com/office/drawing/2014/main" id="{B3C9966C-B57F-402C-82AC-6D341B10879F}"/>
                </a:ext>
              </a:extLst>
            </p:cNvPr>
            <p:cNvSpPr/>
            <p:nvPr/>
          </p:nvSpPr>
          <p:spPr>
            <a:xfrm>
              <a:off x="9587827" y="4415668"/>
              <a:ext cx="1437660" cy="2688784"/>
            </a:xfrm>
            <a:prstGeom prst="rect">
              <a:avLst/>
            </a:prstGeom>
            <a:noFill/>
            <a:ln w="25400">
              <a:solidFill>
                <a:schemeClr val="accent6"/>
              </a:solidFill>
            </a:ln>
          </p:spPr>
          <p:txBody>
            <a:bodyPr wrap="square" lIns="0" tIns="152400" rIns="0" bIns="38100" numCol="1" rtlCol="0" anchor="t" anchorCtr="0">
              <a:noAutofit/>
            </a:bodyPr>
            <a:lstStyle/>
            <a:p>
              <a:pPr algn="ctr"/>
              <a:r>
                <a:rPr lang="fr-FR" sz="1167" dirty="0">
                  <a:latin typeface="Amazon Ember" panose="020B0603020204020204" pitchFamily="34" charset="0"/>
                  <a:ea typeface="Amazon Ember" panose="020B0603020204020204" pitchFamily="34" charset="0"/>
                  <a:cs typeface="Amazon Ember" panose="020B0603020204020204" pitchFamily="34" charset="0"/>
                </a:rPr>
                <a:t>AWS </a:t>
              </a:r>
              <a:r>
                <a:rPr lang="fr-FR" sz="1167" dirty="0" err="1">
                  <a:latin typeface="Amazon Ember" panose="020B0603020204020204" pitchFamily="34" charset="0"/>
                  <a:ea typeface="Amazon Ember" panose="020B0603020204020204" pitchFamily="34" charset="0"/>
                  <a:cs typeface="Amazon Ember" panose="020B0603020204020204" pitchFamily="34" charset="0"/>
                </a:rPr>
                <a:t>CodePipeline</a:t>
              </a:r>
              <a:r>
                <a:rPr lang="fr-FR" sz="1167" dirty="0">
                  <a:latin typeface="Amazon Ember" panose="020B0603020204020204" pitchFamily="34" charset="0"/>
                  <a:ea typeface="Amazon Ember" panose="020B0603020204020204" pitchFamily="34" charset="0"/>
                  <a:cs typeface="Amazon Ember" panose="020B0603020204020204" pitchFamily="34" charset="0"/>
                </a:rPr>
                <a:t>/</a:t>
              </a:r>
              <a:br>
                <a:rPr lang="fr-FR" sz="1167" dirty="0">
                  <a:latin typeface="Amazon Ember" panose="020B0603020204020204" pitchFamily="34" charset="0"/>
                  <a:ea typeface="Amazon Ember" panose="020B0603020204020204" pitchFamily="34" charset="0"/>
                  <a:cs typeface="Amazon Ember" panose="020B0603020204020204" pitchFamily="34" charset="0"/>
                </a:rPr>
              </a:br>
              <a:r>
                <a:rPr lang="fr-FR" sz="1167" dirty="0" err="1">
                  <a:latin typeface="Amazon Ember" panose="020B0603020204020204" pitchFamily="34" charset="0"/>
                  <a:ea typeface="Amazon Ember" panose="020B0603020204020204" pitchFamily="34" charset="0"/>
                  <a:cs typeface="Amazon Ember" panose="020B0603020204020204" pitchFamily="34" charset="0"/>
                </a:rPr>
                <a:t>CodeBuild</a:t>
              </a:r>
              <a:endParaRPr lang="fr-FR" sz="11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1" name="Graphic 47">
              <a:extLst>
                <a:ext uri="{FF2B5EF4-FFF2-40B4-BE49-F238E27FC236}">
                  <a16:creationId xmlns:a16="http://schemas.microsoft.com/office/drawing/2014/main" id="{D18294DC-C246-4985-9246-1FB4C60A59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66958" y="5395793"/>
              <a:ext cx="651712" cy="651712"/>
            </a:xfrm>
            <a:prstGeom prst="rect">
              <a:avLst/>
            </a:prstGeom>
          </p:spPr>
        </p:pic>
        <p:pic>
          <p:nvPicPr>
            <p:cNvPr id="52" name="Graphic 51">
              <a:extLst>
                <a:ext uri="{FF2B5EF4-FFF2-40B4-BE49-F238E27FC236}">
                  <a16:creationId xmlns:a16="http://schemas.microsoft.com/office/drawing/2014/main" id="{BCB888F3-419E-49BF-822C-90A7ED61628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74909" y="6266027"/>
              <a:ext cx="643637" cy="643637"/>
            </a:xfrm>
            <a:prstGeom prst="rect">
              <a:avLst/>
            </a:prstGeom>
          </p:spPr>
        </p:pic>
        <p:pic>
          <p:nvPicPr>
            <p:cNvPr id="53" name="Picture 52">
              <a:extLst>
                <a:ext uri="{FF2B5EF4-FFF2-40B4-BE49-F238E27FC236}">
                  <a16:creationId xmlns:a16="http://schemas.microsoft.com/office/drawing/2014/main" id="{BDD351B2-7A28-4AA7-8B76-FD8D9544C7A2}"/>
                </a:ext>
              </a:extLst>
            </p:cNvPr>
            <p:cNvPicPr>
              <a:picLocks noChangeAspect="1"/>
            </p:cNvPicPr>
            <p:nvPr/>
          </p:nvPicPr>
          <p:blipFill>
            <a:blip r:embed="rId16"/>
            <a:stretch>
              <a:fillRect/>
            </a:stretch>
          </p:blipFill>
          <p:spPr>
            <a:xfrm>
              <a:off x="9966063" y="3233919"/>
              <a:ext cx="613621" cy="637607"/>
            </a:xfrm>
            <a:prstGeom prst="rect">
              <a:avLst/>
            </a:prstGeom>
          </p:spPr>
        </p:pic>
      </p:grpSp>
      <p:grpSp>
        <p:nvGrpSpPr>
          <p:cNvPr id="22" name="Group 21">
            <a:extLst>
              <a:ext uri="{FF2B5EF4-FFF2-40B4-BE49-F238E27FC236}">
                <a16:creationId xmlns:a16="http://schemas.microsoft.com/office/drawing/2014/main" id="{86089031-107C-4D9C-BE47-A9815DF955DD}"/>
              </a:ext>
            </a:extLst>
          </p:cNvPr>
          <p:cNvGrpSpPr/>
          <p:nvPr/>
        </p:nvGrpSpPr>
        <p:grpSpPr>
          <a:xfrm>
            <a:off x="9681196" y="847762"/>
            <a:ext cx="1675874" cy="5287995"/>
            <a:chOff x="9681196" y="847762"/>
            <a:chExt cx="1675874" cy="5287995"/>
          </a:xfrm>
        </p:grpSpPr>
        <p:grpSp>
          <p:nvGrpSpPr>
            <p:cNvPr id="31" name="Group 30">
              <a:extLst>
                <a:ext uri="{FF2B5EF4-FFF2-40B4-BE49-F238E27FC236}">
                  <a16:creationId xmlns:a16="http://schemas.microsoft.com/office/drawing/2014/main" id="{3F5D4842-0B0B-40C7-995D-A4941F56AE05}"/>
                </a:ext>
              </a:extLst>
            </p:cNvPr>
            <p:cNvGrpSpPr/>
            <p:nvPr/>
          </p:nvGrpSpPr>
          <p:grpSpPr>
            <a:xfrm>
              <a:off x="9681196" y="847762"/>
              <a:ext cx="1675874" cy="5287995"/>
              <a:chOff x="9681196" y="847762"/>
              <a:chExt cx="1675874" cy="5287995"/>
            </a:xfrm>
          </p:grpSpPr>
          <p:sp>
            <p:nvSpPr>
              <p:cNvPr id="54" name="Rounded Rectangle 3">
                <a:extLst>
                  <a:ext uri="{FF2B5EF4-FFF2-40B4-BE49-F238E27FC236}">
                    <a16:creationId xmlns:a16="http://schemas.microsoft.com/office/drawing/2014/main" id="{3BFC5247-9EAF-4CDD-977C-77D0EA97724B}"/>
                  </a:ext>
                </a:extLst>
              </p:cNvPr>
              <p:cNvSpPr/>
              <p:nvPr/>
            </p:nvSpPr>
            <p:spPr>
              <a:xfrm>
                <a:off x="9681196" y="847762"/>
                <a:ext cx="1675874" cy="5287995"/>
              </a:xfrm>
              <a:prstGeom prst="rect">
                <a:avLst/>
              </a:prstGeom>
              <a:noFill/>
              <a:ln w="25400">
                <a:solidFill>
                  <a:schemeClr val="accent3"/>
                </a:solidFill>
              </a:ln>
            </p:spPr>
            <p:txBody>
              <a:bodyPr wrap="square" lIns="0" tIns="152400" rIns="0" bIns="38100" numCol="1" rtlCol="0" anchor="t" anchorCtr="0">
                <a:noAutofit/>
              </a:bodyPr>
              <a:lstStyle/>
              <a:p>
                <a:pPr algn="ctr"/>
                <a:r>
                  <a:rPr lang="en-US" sz="1667"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Migration / Modernization</a:t>
                </a:r>
              </a:p>
              <a:p>
                <a:pPr algn="ctr"/>
                <a:r>
                  <a:rPr lang="en-US" sz="1667"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Tools</a:t>
                </a:r>
              </a:p>
            </p:txBody>
          </p:sp>
          <p:sp>
            <p:nvSpPr>
              <p:cNvPr id="55" name="Rounded Rectangle 3">
                <a:extLst>
                  <a:ext uri="{FF2B5EF4-FFF2-40B4-BE49-F238E27FC236}">
                    <a16:creationId xmlns:a16="http://schemas.microsoft.com/office/drawing/2014/main" id="{05C83921-E1DC-4ADB-95A4-6B5A5F6A029F}"/>
                  </a:ext>
                </a:extLst>
              </p:cNvPr>
              <p:cNvSpPr/>
              <p:nvPr/>
            </p:nvSpPr>
            <p:spPr>
              <a:xfrm>
                <a:off x="9880615" y="1933474"/>
                <a:ext cx="1297789" cy="1129167"/>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App2Container</a:t>
                </a:r>
              </a:p>
            </p:txBody>
          </p:sp>
          <p:sp>
            <p:nvSpPr>
              <p:cNvPr id="56" name="Rounded Rectangle 3">
                <a:extLst>
                  <a:ext uri="{FF2B5EF4-FFF2-40B4-BE49-F238E27FC236}">
                    <a16:creationId xmlns:a16="http://schemas.microsoft.com/office/drawing/2014/main" id="{05C83921-E1DC-4ADB-95A4-6B5A5F6A029F}"/>
                  </a:ext>
                </a:extLst>
              </p:cNvPr>
              <p:cNvSpPr/>
              <p:nvPr/>
            </p:nvSpPr>
            <p:spPr>
              <a:xfrm>
                <a:off x="9870237" y="3212421"/>
                <a:ext cx="1297789" cy="1342461"/>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Porting </a:t>
                </a:r>
              </a:p>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Assistant </a:t>
                </a:r>
              </a:p>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for .NET </a:t>
                </a:r>
              </a:p>
            </p:txBody>
          </p:sp>
          <p:pic>
            <p:nvPicPr>
              <p:cNvPr id="13" name="Picture 1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63860" y="3958210"/>
                <a:ext cx="510541" cy="510541"/>
              </a:xfrm>
              <a:prstGeom prst="rect">
                <a:avLst/>
              </a:prstGeom>
              <a:solidFill>
                <a:schemeClr val="accent1"/>
              </a:solidFill>
            </p:spPr>
          </p:pic>
          <p:pic>
            <p:nvPicPr>
              <p:cNvPr id="15" name="Picture 1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47740" y="2399962"/>
                <a:ext cx="942785" cy="533652"/>
              </a:xfrm>
              <a:prstGeom prst="rect">
                <a:avLst/>
              </a:prstGeom>
            </p:spPr>
          </p:pic>
          <p:sp>
            <p:nvSpPr>
              <p:cNvPr id="46" name="Rounded Rectangle 3">
                <a:extLst>
                  <a:ext uri="{FF2B5EF4-FFF2-40B4-BE49-F238E27FC236}">
                    <a16:creationId xmlns:a16="http://schemas.microsoft.com/office/drawing/2014/main" id="{108760EE-9B5E-4768-A4E7-C8F6077DB711}"/>
                  </a:ext>
                </a:extLst>
              </p:cNvPr>
              <p:cNvSpPr/>
              <p:nvPr/>
            </p:nvSpPr>
            <p:spPr>
              <a:xfrm>
                <a:off x="9880615" y="4704662"/>
                <a:ext cx="1297789" cy="1295230"/>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Microservice Extractor</a:t>
                </a:r>
              </a:p>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for .NET </a:t>
                </a:r>
              </a:p>
            </p:txBody>
          </p:sp>
        </p:grpSp>
        <p:pic>
          <p:nvPicPr>
            <p:cNvPr id="47" name="Picture 46">
              <a:extLst>
                <a:ext uri="{FF2B5EF4-FFF2-40B4-BE49-F238E27FC236}">
                  <a16:creationId xmlns:a16="http://schemas.microsoft.com/office/drawing/2014/main" id="{D06ED410-F12E-47B6-941C-BEBB3F2B09C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36211" y="5396693"/>
              <a:ext cx="586595" cy="586595"/>
            </a:xfrm>
            <a:prstGeom prst="rect">
              <a:avLst/>
            </a:prstGeom>
          </p:spPr>
        </p:pic>
      </p:grpSp>
    </p:spTree>
    <p:extLst>
      <p:ext uri="{BB962C8B-B14F-4D97-AF65-F5344CB8AC3E}">
        <p14:creationId xmlns:p14="http://schemas.microsoft.com/office/powerpoint/2010/main" val="10213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childTnLst>
                                </p:cTn>
                              </p:par>
                            </p:childTnLst>
                          </p:cTn>
                        </p:par>
                        <p:par>
                          <p:cTn id="20" fill="hold">
                            <p:stCondLst>
                              <p:cond delay="45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How can I host my</a:t>
            </a:r>
            <a:br>
              <a:rPr lang="en-US" dirty="0"/>
            </a:br>
            <a:r>
              <a:rPr lang="en-US" dirty="0"/>
              <a:t>.NET application on AWS?</a:t>
            </a:r>
          </a:p>
        </p:txBody>
      </p:sp>
    </p:spTree>
    <p:extLst>
      <p:ext uri="{BB962C8B-B14F-4D97-AF65-F5344CB8AC3E}">
        <p14:creationId xmlns:p14="http://schemas.microsoft.com/office/powerpoint/2010/main" val="101268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8DCCFB5-2E24-43C0-A425-92152D5CE6F6}"/>
              </a:ext>
            </a:extLst>
          </p:cNvPr>
          <p:cNvSpPr/>
          <p:nvPr/>
        </p:nvSpPr>
        <p:spPr>
          <a:xfrm>
            <a:off x="54201" y="4214217"/>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181" name="Rectangle 180">
            <a:extLst>
              <a:ext uri="{FF2B5EF4-FFF2-40B4-BE49-F238E27FC236}">
                <a16:creationId xmlns:a16="http://schemas.microsoft.com/office/drawing/2014/main" id="{CBA9A5D6-896C-49C2-8658-AD3D6DF7474F}"/>
              </a:ext>
            </a:extLst>
          </p:cNvPr>
          <p:cNvSpPr/>
          <p:nvPr/>
        </p:nvSpPr>
        <p:spPr>
          <a:xfrm>
            <a:off x="54246" y="711116"/>
            <a:ext cx="1980281"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.NET Application Migration</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Self</a:t>
            </a:r>
          </a:p>
        </p:txBody>
      </p: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Managed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Self-Managed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VM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 </a:t>
            </a:r>
          </a:p>
          <a:p>
            <a:pPr algn="ct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 Serverless ?</a:t>
            </a:r>
          </a:p>
          <a:p>
            <a:pPr algn="ct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342667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8" grpId="0" animBg="1"/>
      <p:bldP spid="39" grpId="0" animBg="1"/>
    </p:bldLst>
  </p:timing>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2" id="{DE5DA517-FE2C-6641-985B-C37C5C891CB5}" vid="{798762ED-FEAD-8D4C-ABA2-B3DFD253C232}"/>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Template_Non-Confidential_Dark_2022</Template>
  <TotalTime>393</TotalTime>
  <Words>3689</Words>
  <Application>Microsoft Office PowerPoint</Application>
  <PresentationFormat>Widescreen</PresentationFormat>
  <Paragraphs>692</Paragraphs>
  <Slides>34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Amazon Ember Heavy</vt:lpstr>
      <vt:lpstr>Amazon Ember</vt:lpstr>
      <vt:lpstr>Amazon Ember Display</vt:lpstr>
      <vt:lpstr>Wingdings</vt:lpstr>
      <vt:lpstr>Amazon Ember Mono</vt:lpstr>
      <vt:lpstr>Amazon Ember Regular</vt:lpstr>
      <vt:lpstr>Lucida Console</vt:lpstr>
      <vt:lpstr>AWS Confidential Dark</vt:lpstr>
      <vt:lpstr>Building and Running .NET Apps  on the Cloud  Choose your own adventure</vt:lpstr>
      <vt:lpstr>What .NET developers ask me about AWS</vt:lpstr>
      <vt:lpstr>The most important key takeaway</vt:lpstr>
      <vt:lpstr>Does AWS support .NET?</vt:lpstr>
      <vt:lpstr>PowerPoint Presentation</vt:lpstr>
      <vt:lpstr>Does AWS provide tools for .NET developers?</vt:lpstr>
      <vt:lpstr>Development Tools</vt:lpstr>
      <vt:lpstr>How can I host my .NET application on AWS?</vt:lpstr>
      <vt:lpstr>PowerPoint Presentation</vt:lpstr>
      <vt:lpstr>Amazon EC2</vt:lpstr>
      <vt:lpstr>AWS Graviton Processor</vt:lpstr>
      <vt:lpstr>PowerPoint Presentation</vt:lpstr>
      <vt:lpstr>AWS Elastic Beanstalk </vt:lpstr>
      <vt:lpstr>PowerPoint Presentation</vt:lpstr>
      <vt:lpstr>Amazon EKS</vt:lpstr>
      <vt:lpstr>PowerPoint Presentation</vt:lpstr>
      <vt:lpstr>Amazon ECS</vt:lpstr>
      <vt:lpstr>PowerPoint Presentation</vt:lpstr>
      <vt:lpstr>AWS Fargate</vt:lpstr>
      <vt:lpstr>PowerPoint Presentation</vt:lpstr>
      <vt:lpstr>AWS App Runner</vt:lpstr>
      <vt:lpstr>PowerPoint Presentation</vt:lpstr>
      <vt:lpstr>AWS Lambda</vt:lpstr>
      <vt:lpstr>PowerPoint Presentation</vt:lpstr>
      <vt:lpstr>How can I containerize  my .NET application?</vt:lpstr>
      <vt:lpstr>App2Container</vt:lpstr>
      <vt:lpstr>How can I move from .NET Framework to .NET?</vt:lpstr>
      <vt:lpstr>Porting Assistant for .NET </vt:lpstr>
      <vt:lpstr>How can I break  my .NET monolith?</vt:lpstr>
      <vt:lpstr>Microservice Extractor for .NET </vt:lpstr>
      <vt:lpstr>Wrap up</vt:lpstr>
      <vt:lpstr>AWS Compute Services for .NET</vt:lpstr>
      <vt:lpstr>Don’t forget the most important key takeaway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Bouteruche, Francois</dc:creator>
  <cp:lastModifiedBy>Isaac Levin</cp:lastModifiedBy>
  <cp:revision>33</cp:revision>
  <dcterms:created xsi:type="dcterms:W3CDTF">2022-10-06T08:09:59Z</dcterms:created>
  <dcterms:modified xsi:type="dcterms:W3CDTF">2023-03-02T20:26:39Z</dcterms:modified>
</cp:coreProperties>
</file>